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omments/comment1.xml" ContentType="application/vnd.openxmlformats-officedocument.presentationml.comments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3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4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5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6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7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8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9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0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0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  <p:sldId id="292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elrahman Elmeliegy" initials="AE" lastIdx="1" clrIdx="0">
    <p:extLst>
      <p:ext uri="{19B8F6BF-5375-455C-9EA6-DF929625EA0E}">
        <p15:presenceInfo xmlns:p15="http://schemas.microsoft.com/office/powerpoint/2012/main" userId="Abdelrahman Elmelieg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elmeli\Desktop\viscoelastic_check_grad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3D_SWE_MOOSE\matlab_and_moose_parallel_allparam_elastic\convergenc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3D_SWE_MOOSE\matlab_and_moose_parallel_allparam_elastic\convergenc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3D_SWE_MOOSE\matlab_and_moose_parallel_allparam_elastic\convergence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3D_SWE_MOOSE\matlab_and_moose_parallel_allparam_elastic\convergence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3D_SWE_MOOSE\matlab_and_moose_parallel_allparam_elastic\convergenc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3D_SWE_MOOSE\matlab_and_moose_parallel_allparam_elastic\convergence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3D_SWE_MOOSE\matlab_and_moose_parallel_allparam_elastic\convergence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3D_SWE_MOOSE\matlab_and_moose_parallel_allparam_elastic\convergence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3D_SWE_MOOSE\matlab_and_moose_parallel_allparam_elastic\convergence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elmeli\Desktop\viscoelastic_check_grad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E:\3D_SWE_MOOSE\matlab_and_moose_parallel_allparam_elastic\convergence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elmeli\Desktop\viscoelastic_check_gra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elmeli\Desktop\viscoelastic_check_gra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elmeli\Desktop\viscoelastic_check_grad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elmeli\Desktop\viscoelastic_check_gra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elmeli\Desktop\viscoelastic_check_gra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elmeli\Desktop\viscoelastic_check_gra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>
              <a:solidFill>
                <a:schemeClr val="tx1"/>
              </a:solidFill>
            </a:ln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Sheet5!$F$51:$F$92</c:f>
              <c:numCache>
                <c:formatCode>General</c:formatCode>
                <c:ptCount val="42"/>
                <c:pt idx="0">
                  <c:v>1</c:v>
                </c:pt>
                <c:pt idx="1">
                  <c:v>0.38376459773245714</c:v>
                </c:pt>
                <c:pt idx="2">
                  <c:v>7.4612798338497155E-2</c:v>
                </c:pt>
                <c:pt idx="3">
                  <c:v>2.2865156106363416E-2</c:v>
                </c:pt>
                <c:pt idx="4">
                  <c:v>1.137082496339927E-2</c:v>
                </c:pt>
                <c:pt idx="5">
                  <c:v>7.8235249055190487E-3</c:v>
                </c:pt>
                <c:pt idx="6">
                  <c:v>5.4396513567804968E-3</c:v>
                </c:pt>
                <c:pt idx="7">
                  <c:v>4.1335756358312622E-3</c:v>
                </c:pt>
                <c:pt idx="8">
                  <c:v>3.3671053079568276E-3</c:v>
                </c:pt>
                <c:pt idx="9">
                  <c:v>2.6481308093016919E-3</c:v>
                </c:pt>
                <c:pt idx="10">
                  <c:v>1.9792056790711924E-3</c:v>
                </c:pt>
                <c:pt idx="11">
                  <c:v>1.4213935514623265E-3</c:v>
                </c:pt>
                <c:pt idx="12">
                  <c:v>1.0265057369514144E-3</c:v>
                </c:pt>
                <c:pt idx="13">
                  <c:v>7.675649450137891E-4</c:v>
                </c:pt>
                <c:pt idx="14">
                  <c:v>5.6188332028191069E-4</c:v>
                </c:pt>
                <c:pt idx="15">
                  <c:v>4.0788958496476113E-4</c:v>
                </c:pt>
                <c:pt idx="16">
                  <c:v>3.2024701235912974E-4</c:v>
                </c:pt>
                <c:pt idx="17">
                  <c:v>2.7221664226618087E-4</c:v>
                </c:pt>
                <c:pt idx="18">
                  <c:v>2.3533928024241596E-4</c:v>
                </c:pt>
                <c:pt idx="19">
                  <c:v>1.9854363147322188E-4</c:v>
                </c:pt>
                <c:pt idx="20">
                  <c:v>1.7104286541146026E-4</c:v>
                </c:pt>
                <c:pt idx="21">
                  <c:v>1.5376647032787442E-4</c:v>
                </c:pt>
                <c:pt idx="22">
                  <c:v>1.4087790677879539E-4</c:v>
                </c:pt>
                <c:pt idx="23">
                  <c:v>1.2732712539579856E-4</c:v>
                </c:pt>
                <c:pt idx="24">
                  <c:v>1.1297538388206053E-4</c:v>
                </c:pt>
                <c:pt idx="25">
                  <c:v>9.9868067141057498E-5</c:v>
                </c:pt>
                <c:pt idx="26">
                  <c:v>8.941132409519594E-5</c:v>
                </c:pt>
                <c:pt idx="27">
                  <c:v>8.1016989547512844E-5</c:v>
                </c:pt>
                <c:pt idx="28">
                  <c:v>7.3516478839671777E-5</c:v>
                </c:pt>
                <c:pt idx="29">
                  <c:v>6.6591280514793495E-5</c:v>
                </c:pt>
                <c:pt idx="30">
                  <c:v>6.0631490245480234E-5</c:v>
                </c:pt>
                <c:pt idx="31">
                  <c:v>5.5712267202342437E-5</c:v>
                </c:pt>
                <c:pt idx="32">
                  <c:v>5.1456623880698645E-5</c:v>
                </c:pt>
                <c:pt idx="33">
                  <c:v>4.7540260801470835E-5</c:v>
                </c:pt>
                <c:pt idx="34">
                  <c:v>4.3938834224234788E-5</c:v>
                </c:pt>
                <c:pt idx="35">
                  <c:v>4.0639576452963802E-5</c:v>
                </c:pt>
                <c:pt idx="36">
                  <c:v>3.7417350447720537E-5</c:v>
                </c:pt>
                <c:pt idx="37">
                  <c:v>3.4053488134554486E-5</c:v>
                </c:pt>
                <c:pt idx="38">
                  <c:v>3.0755677368833204E-5</c:v>
                </c:pt>
                <c:pt idx="39">
                  <c:v>2.8058373906234037E-5</c:v>
                </c:pt>
                <c:pt idx="40">
                  <c:v>2.6066102618228863E-5</c:v>
                </c:pt>
                <c:pt idx="41">
                  <c:v>2.4334803037009293E-5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C7-48A4-BD99-001F483DF9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9797992"/>
        <c:axId val="679798320"/>
      </c:scatterChart>
      <c:valAx>
        <c:axId val="679797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Iteration</a:t>
                </a:r>
                <a:r>
                  <a:rPr lang="en-US" baseline="0" dirty="0" smtClean="0"/>
                  <a:t> #</a:t>
                </a:r>
                <a:endParaRPr lang="en-US" dirty="0"/>
              </a:p>
            </c:rich>
          </c:tx>
          <c:overlay val="0"/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798320"/>
        <c:crosses val="autoZero"/>
        <c:crossBetween val="midCat"/>
      </c:valAx>
      <c:valAx>
        <c:axId val="67979832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Log(cost</a:t>
                </a:r>
                <a:r>
                  <a:rPr lang="en-US" baseline="0" dirty="0" smtClean="0"/>
                  <a:t> function)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79799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Sheet1!$A$1:$A$28</c:f>
              <c:numCache>
                <c:formatCode>General</c:formatCode>
                <c:ptCount val="2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</c:numCache>
            </c:numRef>
          </c:xVal>
          <c:yVal>
            <c:numRef>
              <c:f>Sheet1!$G$1:$G$28</c:f>
              <c:numCache>
                <c:formatCode>0.00E+00</c:formatCode>
                <c:ptCount val="28"/>
                <c:pt idx="0">
                  <c:v>1</c:v>
                </c:pt>
                <c:pt idx="1">
                  <c:v>0.35285714285714281</c:v>
                </c:pt>
                <c:pt idx="2">
                  <c:v>8.5714285714285715E-2</c:v>
                </c:pt>
                <c:pt idx="3">
                  <c:v>5.7285714285714294E-2</c:v>
                </c:pt>
                <c:pt idx="4">
                  <c:v>0.05</c:v>
                </c:pt>
                <c:pt idx="5">
                  <c:v>5.6071428571428571E-2</c:v>
                </c:pt>
                <c:pt idx="6">
                  <c:v>5.0500000000000003E-2</c:v>
                </c:pt>
                <c:pt idx="7">
                  <c:v>4.1285714285714287E-2</c:v>
                </c:pt>
                <c:pt idx="8">
                  <c:v>2.6857142857142857E-2</c:v>
                </c:pt>
                <c:pt idx="9">
                  <c:v>1.7857142857142856E-2</c:v>
                </c:pt>
                <c:pt idx="10">
                  <c:v>1.3714285714285715E-2</c:v>
                </c:pt>
                <c:pt idx="11">
                  <c:v>1.1214285714285717E-2</c:v>
                </c:pt>
                <c:pt idx="12">
                  <c:v>1.3571428571428573E-2</c:v>
                </c:pt>
                <c:pt idx="13">
                  <c:v>1.3000000000000001E-2</c:v>
                </c:pt>
                <c:pt idx="14">
                  <c:v>9.0714285714285723E-3</c:v>
                </c:pt>
                <c:pt idx="15">
                  <c:v>6.5571428571428577E-3</c:v>
                </c:pt>
                <c:pt idx="16">
                  <c:v>6.9928571428571435E-3</c:v>
                </c:pt>
                <c:pt idx="17">
                  <c:v>5.5500000000000002E-3</c:v>
                </c:pt>
                <c:pt idx="18">
                  <c:v>4.3857142857142862E-3</c:v>
                </c:pt>
                <c:pt idx="19">
                  <c:v>3.2642857142857144E-3</c:v>
                </c:pt>
                <c:pt idx="20">
                  <c:v>3.1357142857142859E-3</c:v>
                </c:pt>
                <c:pt idx="21">
                  <c:v>3.6857142857142861E-3</c:v>
                </c:pt>
                <c:pt idx="22">
                  <c:v>3.6642857142857145E-3</c:v>
                </c:pt>
                <c:pt idx="23">
                  <c:v>3.1000000000000003E-3</c:v>
                </c:pt>
                <c:pt idx="24">
                  <c:v>2.7785714285714284E-3</c:v>
                </c:pt>
                <c:pt idx="25">
                  <c:v>2.5428571428571431E-3</c:v>
                </c:pt>
                <c:pt idx="26">
                  <c:v>2.1357142857142855E-3</c:v>
                </c:pt>
                <c:pt idx="27">
                  <c:v>1.7714285714285716E-3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770-4975-95B6-14922823D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6651824"/>
        <c:axId val="526650840"/>
      </c:scatterChart>
      <c:valAx>
        <c:axId val="526651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650840"/>
        <c:crosses val="autoZero"/>
        <c:crossBetween val="midCat"/>
      </c:valAx>
      <c:valAx>
        <c:axId val="52665084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infinity norm of gradient</a:t>
                </a:r>
              </a:p>
            </c:rich>
          </c:tx>
          <c:layout>
            <c:manualLayout>
              <c:xMode val="edge"/>
              <c:yMode val="edge"/>
              <c:x val="5.0195179985465521E-2"/>
              <c:y val="0.1351444181663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651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relative misfit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Sheet1!$C$1:$C$85</c:f>
              <c:numCache>
                <c:formatCode>General</c:formatCode>
                <c:ptCount val="8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</c:numCache>
            </c:numRef>
          </c:xVal>
          <c:yVal>
            <c:numRef>
              <c:f>Sheet1!$G$1:$G$85</c:f>
              <c:numCache>
                <c:formatCode>General</c:formatCode>
                <c:ptCount val="85"/>
                <c:pt idx="0">
                  <c:v>1</c:v>
                </c:pt>
                <c:pt idx="1">
                  <c:v>0.36486082225163335</c:v>
                </c:pt>
                <c:pt idx="2">
                  <c:v>0.17504086048612422</c:v>
                </c:pt>
                <c:pt idx="3">
                  <c:v>9.5625301989453987E-2</c:v>
                </c:pt>
                <c:pt idx="4">
                  <c:v>8.3909161572235866E-2</c:v>
                </c:pt>
                <c:pt idx="5">
                  <c:v>5.159975630764059E-2</c:v>
                </c:pt>
                <c:pt idx="6">
                  <c:v>4.7101531480431079E-2</c:v>
                </c:pt>
                <c:pt idx="7">
                  <c:v>3.6911283376399651E-2</c:v>
                </c:pt>
                <c:pt idx="8">
                  <c:v>2.9394718598348774E-2</c:v>
                </c:pt>
                <c:pt idx="9">
                  <c:v>2.4258313900968467E-2</c:v>
                </c:pt>
                <c:pt idx="10">
                  <c:v>1.9844162937753405E-2</c:v>
                </c:pt>
                <c:pt idx="11">
                  <c:v>1.6653725762063819E-2</c:v>
                </c:pt>
                <c:pt idx="12">
                  <c:v>1.4289027541438204E-2</c:v>
                </c:pt>
                <c:pt idx="13">
                  <c:v>1.2608810739270183E-2</c:v>
                </c:pt>
                <c:pt idx="14">
                  <c:v>1.119854624902838E-2</c:v>
                </c:pt>
                <c:pt idx="15">
                  <c:v>9.6465200310917824E-3</c:v>
                </c:pt>
                <c:pt idx="16">
                  <c:v>8.347093548454863E-3</c:v>
                </c:pt>
                <c:pt idx="17">
                  <c:v>7.335055986218776E-3</c:v>
                </c:pt>
                <c:pt idx="18">
                  <c:v>6.3603285645259548E-3</c:v>
                </c:pt>
                <c:pt idx="19">
                  <c:v>5.7532824940652498E-3</c:v>
                </c:pt>
                <c:pt idx="20">
                  <c:v>5.0423310434654731E-3</c:v>
                </c:pt>
                <c:pt idx="21">
                  <c:v>4.4231003550345583E-3</c:v>
                </c:pt>
                <c:pt idx="22">
                  <c:v>4.0229743072624519E-3</c:v>
                </c:pt>
                <c:pt idx="23">
                  <c:v>3.606936829058213E-3</c:v>
                </c:pt>
                <c:pt idx="24">
                  <c:v>3.1845465431398498E-3</c:v>
                </c:pt>
                <c:pt idx="25">
                  <c:v>2.916913510220373E-3</c:v>
                </c:pt>
                <c:pt idx="26">
                  <c:v>2.7051070355664794E-3</c:v>
                </c:pt>
                <c:pt idx="27">
                  <c:v>2.4614062729774581E-3</c:v>
                </c:pt>
                <c:pt idx="28">
                  <c:v>2.2217642486502382E-3</c:v>
                </c:pt>
                <c:pt idx="29">
                  <c:v>2.0001974748429653E-3</c:v>
                </c:pt>
                <c:pt idx="30">
                  <c:v>1.8766748597718536E-3</c:v>
                </c:pt>
                <c:pt idx="31">
                  <c:v>1.8095292115711851E-3</c:v>
                </c:pt>
                <c:pt idx="32">
                  <c:v>1.7409340139913027E-3</c:v>
                </c:pt>
                <c:pt idx="33">
                  <c:v>1.6536459318081552E-3</c:v>
                </c:pt>
                <c:pt idx="34">
                  <c:v>1.5527194806831787E-3</c:v>
                </c:pt>
                <c:pt idx="35">
                  <c:v>1.4472427049851892E-3</c:v>
                </c:pt>
                <c:pt idx="36">
                  <c:v>1.3467784290246002E-3</c:v>
                </c:pt>
                <c:pt idx="37">
                  <c:v>1.2631499338249196E-3</c:v>
                </c:pt>
                <c:pt idx="38">
                  <c:v>1.1951681687359507E-3</c:v>
                </c:pt>
                <c:pt idx="39">
                  <c:v>1.1365181403752021E-3</c:v>
                </c:pt>
                <c:pt idx="40">
                  <c:v>1.0824688556963088E-3</c:v>
                </c:pt>
                <c:pt idx="41">
                  <c:v>1.0182601205857018E-3</c:v>
                </c:pt>
                <c:pt idx="42">
                  <c:v>9.5861011323291516E-4</c:v>
                </c:pt>
                <c:pt idx="43">
                  <c:v>9.2391336316463926E-4</c:v>
                </c:pt>
                <c:pt idx="44">
                  <c:v>9.0228356547131347E-4</c:v>
                </c:pt>
                <c:pt idx="45">
                  <c:v>8.7304048234280779E-4</c:v>
                </c:pt>
                <c:pt idx="46">
                  <c:v>8.2142391966555318E-4</c:v>
                </c:pt>
                <c:pt idx="47">
                  <c:v>7.5071111951429586E-4</c:v>
                </c:pt>
                <c:pt idx="48">
                  <c:v>6.9302325581395343E-4</c:v>
                </c:pt>
                <c:pt idx="49">
                  <c:v>6.68259070187601E-4</c:v>
                </c:pt>
                <c:pt idx="50">
                  <c:v>6.5780970988004448E-4</c:v>
                </c:pt>
                <c:pt idx="51">
                  <c:v>6.4318396672338816E-4</c:v>
                </c:pt>
                <c:pt idx="52">
                  <c:v>6.1894918173987937E-4</c:v>
                </c:pt>
                <c:pt idx="53">
                  <c:v>5.9003382281884833E-4</c:v>
                </c:pt>
                <c:pt idx="54">
                  <c:v>5.6886199869750625E-4</c:v>
                </c:pt>
                <c:pt idx="55">
                  <c:v>5.5699670174996318E-4</c:v>
                </c:pt>
                <c:pt idx="56">
                  <c:v>5.4622802041973909E-4</c:v>
                </c:pt>
                <c:pt idx="57">
                  <c:v>5.2758975651772018E-4</c:v>
                </c:pt>
                <c:pt idx="58">
                  <c:v>5.0003571353542987E-4</c:v>
                </c:pt>
                <c:pt idx="59">
                  <c:v>4.7580092855192114E-4</c:v>
                </c:pt>
                <c:pt idx="60">
                  <c:v>4.6629692653515675E-4</c:v>
                </c:pt>
                <c:pt idx="61">
                  <c:v>4.6240205037709285E-4</c:v>
                </c:pt>
                <c:pt idx="62">
                  <c:v>4.5766265414592131E-4</c:v>
                </c:pt>
                <c:pt idx="63">
                  <c:v>4.4894014831621179E-4</c:v>
                </c:pt>
                <c:pt idx="64">
                  <c:v>4.3702023066742292E-4</c:v>
                </c:pt>
                <c:pt idx="65">
                  <c:v>4.2621373500556709E-4</c:v>
                </c:pt>
                <c:pt idx="66">
                  <c:v>4.1885548622928089E-4</c:v>
                </c:pt>
                <c:pt idx="67">
                  <c:v>4.1437196697548365E-4</c:v>
                </c:pt>
                <c:pt idx="68">
                  <c:v>4.1152958971450178E-4</c:v>
                </c:pt>
                <c:pt idx="69">
                  <c:v>4.0468603600764686E-4</c:v>
                </c:pt>
                <c:pt idx="70">
                  <c:v>3.954253061910464E-4</c:v>
                </c:pt>
                <c:pt idx="71">
                  <c:v>3.8251381273502654E-4</c:v>
                </c:pt>
                <c:pt idx="72">
                  <c:v>3.7756307640595782E-4</c:v>
                </c:pt>
                <c:pt idx="73">
                  <c:v>3.7512069074179113E-4</c:v>
                </c:pt>
                <c:pt idx="74">
                  <c:v>3.7478288271254801E-4</c:v>
                </c:pt>
                <c:pt idx="75">
                  <c:v>3.7330140123106653E-4</c:v>
                </c:pt>
                <c:pt idx="76">
                  <c:v>3.7174429108632168E-4</c:v>
                </c:pt>
                <c:pt idx="77">
                  <c:v>3.6621961723493204E-4</c:v>
                </c:pt>
                <c:pt idx="78">
                  <c:v>3.5972815697149214E-4</c:v>
                </c:pt>
                <c:pt idx="79">
                  <c:v>3.5346862460872668E-4</c:v>
                </c:pt>
                <c:pt idx="80">
                  <c:v>3.4975399676477381E-4</c:v>
                </c:pt>
                <c:pt idx="81">
                  <c:v>3.4365076363941931E-4</c:v>
                </c:pt>
                <c:pt idx="82">
                  <c:v>3.3927396483267156E-4</c:v>
                </c:pt>
                <c:pt idx="83">
                  <c:v>3.363311695132455E-4</c:v>
                </c:pt>
                <c:pt idx="84">
                  <c:v>3.3618957584924684E-4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A97-48AD-9F66-26E31DC793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13072"/>
        <c:axId val="521813400"/>
      </c:scatterChart>
      <c:valAx>
        <c:axId val="52181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400"/>
        <c:crosses val="autoZero"/>
        <c:crossBetween val="midCat"/>
      </c:valAx>
      <c:valAx>
        <c:axId val="5218134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relative misfit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Sheet1!$C$1:$C$85</c:f>
              <c:numCache>
                <c:formatCode>General</c:formatCode>
                <c:ptCount val="8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</c:numCache>
            </c:numRef>
          </c:xVal>
          <c:yVal>
            <c:numRef>
              <c:f>Sheet1!$H$1:$H$85</c:f>
              <c:numCache>
                <c:formatCode>0.00E+00</c:formatCode>
                <c:ptCount val="85"/>
                <c:pt idx="0">
                  <c:v>1</c:v>
                </c:pt>
                <c:pt idx="1">
                  <c:v>1.9017094017094016</c:v>
                </c:pt>
                <c:pt idx="2">
                  <c:v>0.94230769230769229</c:v>
                </c:pt>
                <c:pt idx="3">
                  <c:v>0.34294871794871795</c:v>
                </c:pt>
                <c:pt idx="4">
                  <c:v>0.81837606837606836</c:v>
                </c:pt>
                <c:pt idx="5">
                  <c:v>0.28632478632478636</c:v>
                </c:pt>
                <c:pt idx="6">
                  <c:v>0.36752136752136755</c:v>
                </c:pt>
                <c:pt idx="7">
                  <c:v>0.12820512820512819</c:v>
                </c:pt>
                <c:pt idx="8">
                  <c:v>0.1111111111111111</c:v>
                </c:pt>
                <c:pt idx="9">
                  <c:v>0.12927350427350429</c:v>
                </c:pt>
                <c:pt idx="10">
                  <c:v>8.5683760683760685E-2</c:v>
                </c:pt>
                <c:pt idx="11">
                  <c:v>5.331196581196581E-2</c:v>
                </c:pt>
                <c:pt idx="12">
                  <c:v>6.079059829059829E-2</c:v>
                </c:pt>
                <c:pt idx="13">
                  <c:v>5.1068376068376067E-2</c:v>
                </c:pt>
                <c:pt idx="14">
                  <c:v>3.6858974358974353E-2</c:v>
                </c:pt>
                <c:pt idx="15">
                  <c:v>4.7649572649572647E-2</c:v>
                </c:pt>
                <c:pt idx="16">
                  <c:v>4.3482905982905981E-2</c:v>
                </c:pt>
                <c:pt idx="17">
                  <c:v>4.8290598290598293E-2</c:v>
                </c:pt>
                <c:pt idx="18">
                  <c:v>3.141025641025641E-2</c:v>
                </c:pt>
                <c:pt idx="19">
                  <c:v>3.4829059829059823E-2</c:v>
                </c:pt>
                <c:pt idx="20">
                  <c:v>2.7991452991452989E-2</c:v>
                </c:pt>
                <c:pt idx="21">
                  <c:v>2.8846153846153848E-2</c:v>
                </c:pt>
                <c:pt idx="22">
                  <c:v>3.2264957264957261E-2</c:v>
                </c:pt>
                <c:pt idx="23">
                  <c:v>3.1837606837606836E-2</c:v>
                </c:pt>
                <c:pt idx="24">
                  <c:v>2.5213675213675214E-2</c:v>
                </c:pt>
                <c:pt idx="25">
                  <c:v>1.7094017094017096E-2</c:v>
                </c:pt>
                <c:pt idx="26">
                  <c:v>2.1688034188034187E-2</c:v>
                </c:pt>
                <c:pt idx="27">
                  <c:v>2.1047008547008549E-2</c:v>
                </c:pt>
                <c:pt idx="28">
                  <c:v>1.9764957264957264E-2</c:v>
                </c:pt>
                <c:pt idx="29">
                  <c:v>1.549145299145299E-2</c:v>
                </c:pt>
                <c:pt idx="30">
                  <c:v>1.0502136752136753E-2</c:v>
                </c:pt>
                <c:pt idx="31">
                  <c:v>1.0566239316239316E-2</c:v>
                </c:pt>
                <c:pt idx="32">
                  <c:v>8.814102564102564E-3</c:v>
                </c:pt>
                <c:pt idx="33">
                  <c:v>1.3354700854700854E-2</c:v>
                </c:pt>
                <c:pt idx="34">
                  <c:v>1.3354700854700854E-2</c:v>
                </c:pt>
                <c:pt idx="35">
                  <c:v>7.008547008547009E-3</c:v>
                </c:pt>
                <c:pt idx="36">
                  <c:v>1.014957264957265E-2</c:v>
                </c:pt>
                <c:pt idx="37">
                  <c:v>1.1111111111111112E-2</c:v>
                </c:pt>
                <c:pt idx="38">
                  <c:v>7.9273504273504273E-3</c:v>
                </c:pt>
                <c:pt idx="39">
                  <c:v>6.0363247863247866E-3</c:v>
                </c:pt>
                <c:pt idx="40">
                  <c:v>6.9871794871794873E-3</c:v>
                </c:pt>
                <c:pt idx="41">
                  <c:v>1.0897435897435897E-2</c:v>
                </c:pt>
                <c:pt idx="42">
                  <c:v>8.5470085470085479E-3</c:v>
                </c:pt>
                <c:pt idx="43">
                  <c:v>5.0213675213675209E-3</c:v>
                </c:pt>
                <c:pt idx="44">
                  <c:v>5.2243589743589747E-3</c:v>
                </c:pt>
                <c:pt idx="45">
                  <c:v>8.3653846153846165E-3</c:v>
                </c:pt>
                <c:pt idx="46">
                  <c:v>1.2820512820512818E-2</c:v>
                </c:pt>
                <c:pt idx="47">
                  <c:v>1.3782051282051282E-2</c:v>
                </c:pt>
                <c:pt idx="48">
                  <c:v>8.5790598290598295E-3</c:v>
                </c:pt>
                <c:pt idx="49">
                  <c:v>2.5961538461538461E-3</c:v>
                </c:pt>
                <c:pt idx="50">
                  <c:v>2.4465811965811964E-3</c:v>
                </c:pt>
                <c:pt idx="51">
                  <c:v>4.5405982905982901E-3</c:v>
                </c:pt>
                <c:pt idx="52">
                  <c:v>7.5641025641025638E-3</c:v>
                </c:pt>
                <c:pt idx="53">
                  <c:v>8.6858974358974342E-3</c:v>
                </c:pt>
                <c:pt idx="54">
                  <c:v>5.608974358974359E-3</c:v>
                </c:pt>
                <c:pt idx="55">
                  <c:v>2.638888888888889E-3</c:v>
                </c:pt>
                <c:pt idx="56">
                  <c:v>3.2478632478632479E-3</c:v>
                </c:pt>
                <c:pt idx="57">
                  <c:v>6.1004273504273506E-3</c:v>
                </c:pt>
                <c:pt idx="58">
                  <c:v>8.1623931623931618E-3</c:v>
                </c:pt>
                <c:pt idx="59">
                  <c:v>6.4529914529914524E-3</c:v>
                </c:pt>
                <c:pt idx="60">
                  <c:v>2.5320512820512821E-3</c:v>
                </c:pt>
                <c:pt idx="61">
                  <c:v>2.6175213675213678E-3</c:v>
                </c:pt>
                <c:pt idx="62">
                  <c:v>3.5683760683760685E-3</c:v>
                </c:pt>
                <c:pt idx="63">
                  <c:v>7.5427350427350421E-3</c:v>
                </c:pt>
                <c:pt idx="64">
                  <c:v>1.079059829059829E-2</c:v>
                </c:pt>
                <c:pt idx="65">
                  <c:v>9.3269230769230764E-3</c:v>
                </c:pt>
                <c:pt idx="66">
                  <c:v>4.0170940170940169E-3</c:v>
                </c:pt>
                <c:pt idx="67">
                  <c:v>1.420940170940171E-3</c:v>
                </c:pt>
                <c:pt idx="68">
                  <c:v>2.1794871794871794E-3</c:v>
                </c:pt>
                <c:pt idx="69">
                  <c:v>5.3739316239316236E-3</c:v>
                </c:pt>
                <c:pt idx="70">
                  <c:v>6.7735042735042736E-3</c:v>
                </c:pt>
                <c:pt idx="71">
                  <c:v>7.35042735042735E-3</c:v>
                </c:pt>
                <c:pt idx="72">
                  <c:v>5.3418803418803411E-3</c:v>
                </c:pt>
                <c:pt idx="73">
                  <c:v>1.420940170940171E-3</c:v>
                </c:pt>
                <c:pt idx="74">
                  <c:v>1.3782051282051281E-3</c:v>
                </c:pt>
                <c:pt idx="75">
                  <c:v>5.9294871794871792E-3</c:v>
                </c:pt>
                <c:pt idx="76">
                  <c:v>7.0833333333333338E-3</c:v>
                </c:pt>
                <c:pt idx="77">
                  <c:v>7.2649572649572652E-3</c:v>
                </c:pt>
                <c:pt idx="78">
                  <c:v>4.0064102564102561E-3</c:v>
                </c:pt>
                <c:pt idx="79">
                  <c:v>1.8803418803418801E-3</c:v>
                </c:pt>
                <c:pt idx="80">
                  <c:v>2.735042735042735E-3</c:v>
                </c:pt>
                <c:pt idx="81">
                  <c:v>5.5876068376068374E-3</c:v>
                </c:pt>
                <c:pt idx="82">
                  <c:v>7.7029914529914536E-3</c:v>
                </c:pt>
                <c:pt idx="83">
                  <c:v>6.079059829059829E-3</c:v>
                </c:pt>
                <c:pt idx="84">
                  <c:v>5.5876068376068374E-3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4E-43D4-A907-9FFF65F02F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13072"/>
        <c:axId val="521813400"/>
      </c:scatterChart>
      <c:valAx>
        <c:axId val="52181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400"/>
        <c:crosses val="autoZero"/>
        <c:crossBetween val="midCat"/>
      </c:valAx>
      <c:valAx>
        <c:axId val="5218134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relative infinit norm of  gradient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relative misfit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Sheet2!$B$1:$B$212</c:f>
              <c:numCache>
                <c:formatCode>General</c:formatCode>
                <c:ptCount val="2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</c:numCache>
            </c:numRef>
          </c:xVal>
          <c:yVal>
            <c:numRef>
              <c:f>Sheet2!$G$1:$G$212</c:f>
              <c:numCache>
                <c:formatCode>General</c:formatCode>
                <c:ptCount val="212"/>
                <c:pt idx="0">
                  <c:v>1</c:v>
                </c:pt>
                <c:pt idx="1">
                  <c:v>0.33878565367230662</c:v>
                </c:pt>
                <c:pt idx="2">
                  <c:v>0.24491156627519478</c:v>
                </c:pt>
                <c:pt idx="3">
                  <c:v>8.006882714293137E-2</c:v>
                </c:pt>
                <c:pt idx="4">
                  <c:v>5.8555149541935823E-2</c:v>
                </c:pt>
                <c:pt idx="5">
                  <c:v>4.1322510335204524E-2</c:v>
                </c:pt>
                <c:pt idx="6">
                  <c:v>3.1335647363564173E-2</c:v>
                </c:pt>
                <c:pt idx="7">
                  <c:v>2.2288663313549451E-2</c:v>
                </c:pt>
                <c:pt idx="8">
                  <c:v>1.609805517551911E-2</c:v>
                </c:pt>
                <c:pt idx="9">
                  <c:v>1.2192102444081039E-2</c:v>
                </c:pt>
                <c:pt idx="10">
                  <c:v>9.8600325085786526E-3</c:v>
                </c:pt>
                <c:pt idx="11">
                  <c:v>7.7736447955348955E-3</c:v>
                </c:pt>
                <c:pt idx="12">
                  <c:v>6.7276058198767448E-3</c:v>
                </c:pt>
                <c:pt idx="13">
                  <c:v>5.6460647054312092E-3</c:v>
                </c:pt>
                <c:pt idx="14">
                  <c:v>4.6798127664206676E-3</c:v>
                </c:pt>
                <c:pt idx="15">
                  <c:v>4.1827333430644658E-3</c:v>
                </c:pt>
                <c:pt idx="16">
                  <c:v>3.7588971823424486E-3</c:v>
                </c:pt>
                <c:pt idx="17">
                  <c:v>3.3798778330583054E-3</c:v>
                </c:pt>
                <c:pt idx="18">
                  <c:v>3.0392675921138246E-3</c:v>
                </c:pt>
                <c:pt idx="19">
                  <c:v>2.7800772387995081E-3</c:v>
                </c:pt>
                <c:pt idx="20">
                  <c:v>2.6065497116533605E-3</c:v>
                </c:pt>
                <c:pt idx="21">
                  <c:v>2.4727920019990053E-3</c:v>
                </c:pt>
                <c:pt idx="22">
                  <c:v>2.2742274264536703E-3</c:v>
                </c:pt>
                <c:pt idx="23">
                  <c:v>2.0131815606591772E-3</c:v>
                </c:pt>
                <c:pt idx="24">
                  <c:v>1.808431943513252E-3</c:v>
                </c:pt>
                <c:pt idx="25">
                  <c:v>1.6995999515092739E-3</c:v>
                </c:pt>
                <c:pt idx="26">
                  <c:v>1.6133186211810464E-3</c:v>
                </c:pt>
                <c:pt idx="27">
                  <c:v>1.4935391055440241E-3</c:v>
                </c:pt>
                <c:pt idx="28">
                  <c:v>1.349947179744731E-3</c:v>
                </c:pt>
                <c:pt idx="29">
                  <c:v>1.2371815012827778E-3</c:v>
                </c:pt>
                <c:pt idx="30">
                  <c:v>1.1777865467923138E-3</c:v>
                </c:pt>
                <c:pt idx="31">
                  <c:v>1.1446186427049908E-3</c:v>
                </c:pt>
                <c:pt idx="32">
                  <c:v>1.1057518412868844E-3</c:v>
                </c:pt>
                <c:pt idx="33">
                  <c:v>1.0516327272817238E-3</c:v>
                </c:pt>
                <c:pt idx="34">
                  <c:v>1.0016724352487996E-3</c:v>
                </c:pt>
                <c:pt idx="35">
                  <c:v>9.6482072038416543E-4</c:v>
                </c:pt>
                <c:pt idx="36">
                  <c:v>9.2980348885826614E-4</c:v>
                </c:pt>
                <c:pt idx="37">
                  <c:v>8.8336248549607753E-4</c:v>
                </c:pt>
                <c:pt idx="38">
                  <c:v>8.3106919577141084E-4</c:v>
                </c:pt>
                <c:pt idx="39">
                  <c:v>7.931128324769113E-4</c:v>
                </c:pt>
                <c:pt idx="40">
                  <c:v>7.7446122102617268E-4</c:v>
                </c:pt>
                <c:pt idx="41">
                  <c:v>7.6123389105915143E-4</c:v>
                </c:pt>
                <c:pt idx="42">
                  <c:v>7.3771588887706875E-4</c:v>
                </c:pt>
                <c:pt idx="43">
                  <c:v>6.9526671136390067E-4</c:v>
                </c:pt>
                <c:pt idx="44">
                  <c:v>6.3574805604142486E-4</c:v>
                </c:pt>
                <c:pt idx="45">
                  <c:v>5.8507772123275303E-4</c:v>
                </c:pt>
                <c:pt idx="46">
                  <c:v>5.5484400088074998E-4</c:v>
                </c:pt>
                <c:pt idx="47">
                  <c:v>5.299269422886139E-4</c:v>
                </c:pt>
                <c:pt idx="48">
                  <c:v>5.0765584449321015E-4</c:v>
                </c:pt>
                <c:pt idx="49">
                  <c:v>4.922167436498178E-4</c:v>
                </c:pt>
                <c:pt idx="50">
                  <c:v>4.825532346530563E-4</c:v>
                </c:pt>
                <c:pt idx="51">
                  <c:v>4.7320392576960475E-4</c:v>
                </c:pt>
                <c:pt idx="52">
                  <c:v>4.5733682004745168E-4</c:v>
                </c:pt>
                <c:pt idx="53">
                  <c:v>4.3252367015420549E-4</c:v>
                </c:pt>
                <c:pt idx="54">
                  <c:v>4.0710686020074176E-4</c:v>
                </c:pt>
                <c:pt idx="55">
                  <c:v>3.9386221211723874E-4</c:v>
                </c:pt>
                <c:pt idx="56">
                  <c:v>3.8730111998733305E-4</c:v>
                </c:pt>
                <c:pt idx="57">
                  <c:v>3.8033923716170921E-4</c:v>
                </c:pt>
                <c:pt idx="58">
                  <c:v>3.6943500881986936E-4</c:v>
                </c:pt>
                <c:pt idx="59">
                  <c:v>3.5614088040356159E-4</c:v>
                </c:pt>
                <c:pt idx="60">
                  <c:v>3.4574135145632991E-4</c:v>
                </c:pt>
                <c:pt idx="61">
                  <c:v>3.409652623323545E-4</c:v>
                </c:pt>
                <c:pt idx="62">
                  <c:v>3.3800510142231223E-4</c:v>
                </c:pt>
                <c:pt idx="63">
                  <c:v>3.3408007402257789E-4</c:v>
                </c:pt>
                <c:pt idx="64">
                  <c:v>3.2795935685463418E-4</c:v>
                </c:pt>
                <c:pt idx="65">
                  <c:v>3.2020207767917452E-4</c:v>
                </c:pt>
                <c:pt idx="66">
                  <c:v>3.1144529578105946E-4</c:v>
                </c:pt>
                <c:pt idx="67">
                  <c:v>3.0272438712422784E-4</c:v>
                </c:pt>
                <c:pt idx="68">
                  <c:v>2.9273554493927526E-4</c:v>
                </c:pt>
                <c:pt idx="69">
                  <c:v>2.8254878142310388E-4</c:v>
                </c:pt>
                <c:pt idx="70">
                  <c:v>2.6931031838120143E-4</c:v>
                </c:pt>
                <c:pt idx="71">
                  <c:v>2.6127842335867552E-4</c:v>
                </c:pt>
                <c:pt idx="72">
                  <c:v>2.5571930796806539E-4</c:v>
                </c:pt>
                <c:pt idx="73">
                  <c:v>2.5269358561705687E-4</c:v>
                </c:pt>
                <c:pt idx="74">
                  <c:v>2.4760082236313121E-4</c:v>
                </c:pt>
                <c:pt idx="75">
                  <c:v>2.3858550572611155E-4</c:v>
                </c:pt>
                <c:pt idx="76">
                  <c:v>2.2560805143975401E-4</c:v>
                </c:pt>
                <c:pt idx="77">
                  <c:v>2.1286439172589876E-4</c:v>
                </c:pt>
                <c:pt idx="78">
                  <c:v>2.0482878567841249E-4</c:v>
                </c:pt>
                <c:pt idx="79">
                  <c:v>1.9998713511347078E-4</c:v>
                </c:pt>
                <c:pt idx="80">
                  <c:v>1.9497725141699303E-4</c:v>
                </c:pt>
                <c:pt idx="81">
                  <c:v>1.9047454113176369E-4</c:v>
                </c:pt>
                <c:pt idx="82">
                  <c:v>1.8042508553912535E-4</c:v>
                </c:pt>
                <c:pt idx="83">
                  <c:v>1.7532861126023935E-4</c:v>
                </c:pt>
                <c:pt idx="84">
                  <c:v>1.7301045766833831E-4</c:v>
                </c:pt>
                <c:pt idx="85">
                  <c:v>1.7228185976778882E-4</c:v>
                </c:pt>
                <c:pt idx="86">
                  <c:v>1.7142708701858728E-4</c:v>
                </c:pt>
                <c:pt idx="87">
                  <c:v>1.706415867353124E-4</c:v>
                </c:pt>
                <c:pt idx="88">
                  <c:v>1.6715817130586022E-4</c:v>
                </c:pt>
                <c:pt idx="89">
                  <c:v>1.6365372673496606E-4</c:v>
                </c:pt>
                <c:pt idx="90">
                  <c:v>1.5642341310387656E-4</c:v>
                </c:pt>
                <c:pt idx="91">
                  <c:v>1.4895683088364452E-4</c:v>
                </c:pt>
                <c:pt idx="92">
                  <c:v>1.4587915418319105E-4</c:v>
                </c:pt>
                <c:pt idx="93">
                  <c:v>1.4342987770935749E-4</c:v>
                </c:pt>
                <c:pt idx="94">
                  <c:v>1.3763078270464447E-4</c:v>
                </c:pt>
                <c:pt idx="95">
                  <c:v>1.309732039257696E-4</c:v>
                </c:pt>
                <c:pt idx="96">
                  <c:v>1.2550191612588786E-4</c:v>
                </c:pt>
                <c:pt idx="97">
                  <c:v>1.2160212369588399E-4</c:v>
                </c:pt>
                <c:pt idx="98">
                  <c:v>1.2037018710987851E-4</c:v>
                </c:pt>
                <c:pt idx="99">
                  <c:v>1.1981526517747358E-4</c:v>
                </c:pt>
                <c:pt idx="100">
                  <c:v>1.1880388717494516E-4</c:v>
                </c:pt>
                <c:pt idx="101">
                  <c:v>1.165854364536456E-4</c:v>
                </c:pt>
                <c:pt idx="102">
                  <c:v>1.1365187122248585E-4</c:v>
                </c:pt>
                <c:pt idx="103">
                  <c:v>1.1127805225617947E-4</c:v>
                </c:pt>
                <c:pt idx="104">
                  <c:v>1.1003473519362893E-4</c:v>
                </c:pt>
                <c:pt idx="105">
                  <c:v>1.0916313913127382E-4</c:v>
                </c:pt>
                <c:pt idx="106">
                  <c:v>1.078909997748645E-4</c:v>
                </c:pt>
                <c:pt idx="107">
                  <c:v>1.0576705648922196E-4</c:v>
                </c:pt>
                <c:pt idx="108">
                  <c:v>1.0323972479038895E-4</c:v>
                </c:pt>
                <c:pt idx="109">
                  <c:v>1.0157112426738183E-4</c:v>
                </c:pt>
                <c:pt idx="110">
                  <c:v>1.0088928528133281E-4</c:v>
                </c:pt>
                <c:pt idx="111">
                  <c:v>1.0039806927741398E-4</c:v>
                </c:pt>
                <c:pt idx="112">
                  <c:v>9.9479961702222415E-5</c:v>
                </c:pt>
                <c:pt idx="113">
                  <c:v>9.7596245432346788E-5</c:v>
                </c:pt>
                <c:pt idx="114">
                  <c:v>9.4489870138866555E-5</c:v>
                </c:pt>
                <c:pt idx="115">
                  <c:v>9.1280699453984539E-5</c:v>
                </c:pt>
                <c:pt idx="116">
                  <c:v>8.927674597539344E-5</c:v>
                </c:pt>
                <c:pt idx="117">
                  <c:v>8.8415911885423345E-5</c:v>
                </c:pt>
                <c:pt idx="118">
                  <c:v>8.7906882961694802E-5</c:v>
                </c:pt>
                <c:pt idx="119">
                  <c:v>8.7192015853498637E-5</c:v>
                </c:pt>
                <c:pt idx="120">
                  <c:v>8.5978139588966873E-5</c:v>
                </c:pt>
                <c:pt idx="121">
                  <c:v>8.3813251327928445E-5</c:v>
                </c:pt>
                <c:pt idx="122">
                  <c:v>8.0485451545147098E-5</c:v>
                </c:pt>
                <c:pt idx="123">
                  <c:v>7.6889715760228202E-5</c:v>
                </c:pt>
                <c:pt idx="124">
                  <c:v>7.4512062068129479E-5</c:v>
                </c:pt>
                <c:pt idx="125">
                  <c:v>7.3435988530458856E-5</c:v>
                </c:pt>
                <c:pt idx="126">
                  <c:v>7.2890467861286837E-5</c:v>
                </c:pt>
                <c:pt idx="127">
                  <c:v>7.2346555302930972E-5</c:v>
                </c:pt>
                <c:pt idx="128">
                  <c:v>7.1445518442557051E-5</c:v>
                </c:pt>
                <c:pt idx="129">
                  <c:v>7.0027535805205839E-5</c:v>
                </c:pt>
                <c:pt idx="130">
                  <c:v>6.8237461065163131E-5</c:v>
                </c:pt>
                <c:pt idx="131">
                  <c:v>6.6718291147226263E-5</c:v>
                </c:pt>
                <c:pt idx="132">
                  <c:v>6.5905452980076748E-5</c:v>
                </c:pt>
                <c:pt idx="133">
                  <c:v>6.5540288123977923E-5</c:v>
                </c:pt>
                <c:pt idx="134">
                  <c:v>6.5281877085905288E-5</c:v>
                </c:pt>
                <c:pt idx="135">
                  <c:v>6.4844965747239616E-5</c:v>
                </c:pt>
                <c:pt idx="136">
                  <c:v>6.375565622054374E-5</c:v>
                </c:pt>
                <c:pt idx="137">
                  <c:v>6.2274091355538457E-5</c:v>
                </c:pt>
                <c:pt idx="138">
                  <c:v>5.9796239989510172E-5</c:v>
                </c:pt>
                <c:pt idx="139">
                  <c:v>5.7092882006724379E-5</c:v>
                </c:pt>
                <c:pt idx="140">
                  <c:v>5.5249863310580629E-5</c:v>
                </c:pt>
                <c:pt idx="141">
                  <c:v>5.4840289855789568E-5</c:v>
                </c:pt>
                <c:pt idx="142">
                  <c:v>5.477670762813551E-5</c:v>
                </c:pt>
                <c:pt idx="143">
                  <c:v>5.4735886353571617E-5</c:v>
                </c:pt>
                <c:pt idx="144">
                  <c:v>5.4578167792756575E-5</c:v>
                </c:pt>
                <c:pt idx="145">
                  <c:v>5.4189004975247467E-5</c:v>
                </c:pt>
                <c:pt idx="146">
                  <c:v>5.3258651017686744E-5</c:v>
                </c:pt>
                <c:pt idx="147">
                  <c:v>5.1781786784297907E-5</c:v>
                </c:pt>
                <c:pt idx="148">
                  <c:v>5.0078055224999443E-5</c:v>
                </c:pt>
                <c:pt idx="149">
                  <c:v>4.9060986984198459E-5</c:v>
                </c:pt>
                <c:pt idx="150">
                  <c:v>4.8166753669585182E-5</c:v>
                </c:pt>
                <c:pt idx="151">
                  <c:v>4.8015343851202747E-5</c:v>
                </c:pt>
                <c:pt idx="152">
                  <c:v>4.7809134564239088E-5</c:v>
                </c:pt>
                <c:pt idx="153">
                  <c:v>4.7233678293720202E-5</c:v>
                </c:pt>
                <c:pt idx="154">
                  <c:v>4.6393378541864075E-5</c:v>
                </c:pt>
                <c:pt idx="155">
                  <c:v>4.4827078606930714E-5</c:v>
                </c:pt>
                <c:pt idx="156">
                  <c:v>4.3297517819104858E-5</c:v>
                </c:pt>
                <c:pt idx="157">
                  <c:v>4.2366792759048098E-5</c:v>
                </c:pt>
                <c:pt idx="158">
                  <c:v>4.2059272490666775E-5</c:v>
                </c:pt>
                <c:pt idx="159">
                  <c:v>4.197367151491461E-5</c:v>
                </c:pt>
                <c:pt idx="160">
                  <c:v>4.185046548623086E-5</c:v>
                </c:pt>
                <c:pt idx="161">
                  <c:v>4.1446334868048326E-5</c:v>
                </c:pt>
                <c:pt idx="162">
                  <c:v>4.0976519108067521E-5</c:v>
                </c:pt>
                <c:pt idx="163">
                  <c:v>4.0274640587232592E-5</c:v>
                </c:pt>
                <c:pt idx="164">
                  <c:v>3.9583400337950674E-5</c:v>
                </c:pt>
                <c:pt idx="165">
                  <c:v>3.9093297641519944E-5</c:v>
                </c:pt>
                <c:pt idx="166">
                  <c:v>3.8517717670169051E-5</c:v>
                </c:pt>
                <c:pt idx="167">
                  <c:v>3.8062746010029666E-5</c:v>
                </c:pt>
                <c:pt idx="168">
                  <c:v>3.7599981197473535E-5</c:v>
                </c:pt>
                <c:pt idx="169">
                  <c:v>3.7394637816333956E-5</c:v>
                </c:pt>
                <c:pt idx="170">
                  <c:v>3.7223435864829634E-5</c:v>
                </c:pt>
                <c:pt idx="171">
                  <c:v>3.7105425271090375E-5</c:v>
                </c:pt>
                <c:pt idx="172">
                  <c:v>3.693088339712173E-5</c:v>
                </c:pt>
                <c:pt idx="173">
                  <c:v>3.6590211305761246E-5</c:v>
                </c:pt>
                <c:pt idx="174">
                  <c:v>3.6034547168364255E-5</c:v>
                </c:pt>
                <c:pt idx="175">
                  <c:v>3.515787937189666E-5</c:v>
                </c:pt>
                <c:pt idx="176">
                  <c:v>3.4369657670317493E-5</c:v>
                </c:pt>
                <c:pt idx="177">
                  <c:v>3.3849495671707889E-5</c:v>
                </c:pt>
                <c:pt idx="178">
                  <c:v>3.3729382163824439E-5</c:v>
                </c:pt>
                <c:pt idx="179">
                  <c:v>3.3680891437675815E-5</c:v>
                </c:pt>
                <c:pt idx="180">
                  <c:v>3.3594671957763592E-5</c:v>
                </c:pt>
                <c:pt idx="181">
                  <c:v>3.3418274571314765E-5</c:v>
                </c:pt>
                <c:pt idx="182">
                  <c:v>3.2937696838948943E-5</c:v>
                </c:pt>
                <c:pt idx="183">
                  <c:v>3.2221592722432654E-5</c:v>
                </c:pt>
                <c:pt idx="184">
                  <c:v>3.1631539753736385E-5</c:v>
                </c:pt>
                <c:pt idx="185">
                  <c:v>3.1440298267446146E-5</c:v>
                </c:pt>
                <c:pt idx="186">
                  <c:v>3.1413949990227636E-5</c:v>
                </c:pt>
                <c:pt idx="187">
                  <c:v>3.13852513972009E-5</c:v>
                </c:pt>
                <c:pt idx="188">
                  <c:v>3.1336636970220262E-5</c:v>
                </c:pt>
                <c:pt idx="189">
                  <c:v>3.1197102431710954E-5</c:v>
                </c:pt>
                <c:pt idx="190">
                  <c:v>3.0967018884169019E-5</c:v>
                </c:pt>
                <c:pt idx="191">
                  <c:v>3.0544951645344773E-5</c:v>
                </c:pt>
                <c:pt idx="192">
                  <c:v>2.9848639661950367E-5</c:v>
                </c:pt>
                <c:pt idx="193">
                  <c:v>2.9147132243611472E-5</c:v>
                </c:pt>
                <c:pt idx="194">
                  <c:v>2.8596292438662945E-5</c:v>
                </c:pt>
                <c:pt idx="195">
                  <c:v>2.8287164059465468E-5</c:v>
                </c:pt>
                <c:pt idx="196">
                  <c:v>2.8208119227809928E-5</c:v>
                </c:pt>
                <c:pt idx="197">
                  <c:v>2.8183750163903605E-5</c:v>
                </c:pt>
                <c:pt idx="198">
                  <c:v>2.8132290617786696E-5</c:v>
                </c:pt>
                <c:pt idx="199">
                  <c:v>2.8017743647343773E-5</c:v>
                </c:pt>
                <c:pt idx="200">
                  <c:v>2.7754755678486693E-5</c:v>
                </c:pt>
                <c:pt idx="201">
                  <c:v>2.7223708006660054E-5</c:v>
                </c:pt>
                <c:pt idx="202">
                  <c:v>2.7026157777937218E-5</c:v>
                </c:pt>
                <c:pt idx="203">
                  <c:v>2.6110895321881936E-5</c:v>
                </c:pt>
                <c:pt idx="204">
                  <c:v>2.5598279074025056E-5</c:v>
                </c:pt>
                <c:pt idx="205">
                  <c:v>2.5283584157387042E-5</c:v>
                </c:pt>
                <c:pt idx="206">
                  <c:v>2.5247339813607589E-5</c:v>
                </c:pt>
                <c:pt idx="207">
                  <c:v>2.5226805475493631E-5</c:v>
                </c:pt>
                <c:pt idx="208">
                  <c:v>2.5223094450533277E-5</c:v>
                </c:pt>
                <c:pt idx="209">
                  <c:v>2.5185365696769681E-5</c:v>
                </c:pt>
                <c:pt idx="210">
                  <c:v>2.5092342671096806E-5</c:v>
                </c:pt>
                <c:pt idx="211">
                  <c:v>2.4844446203745168E-5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03F-409F-A058-D4E542D9D6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13072"/>
        <c:axId val="521813400"/>
      </c:scatterChart>
      <c:valAx>
        <c:axId val="52181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400"/>
        <c:crosses val="autoZero"/>
        <c:crossBetween val="midCat"/>
      </c:valAx>
      <c:valAx>
        <c:axId val="5218134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relative misfit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Sheet2!$B$1:$B$212</c:f>
              <c:numCache>
                <c:formatCode>General</c:formatCode>
                <c:ptCount val="2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</c:numCache>
            </c:numRef>
          </c:xVal>
          <c:yVal>
            <c:numRef>
              <c:f>Sheet2!$H$1:$H$212</c:f>
              <c:numCache>
                <c:formatCode>0.00E+00</c:formatCode>
                <c:ptCount val="212"/>
                <c:pt idx="0">
                  <c:v>1</c:v>
                </c:pt>
                <c:pt idx="1">
                  <c:v>0.43793103448275855</c:v>
                </c:pt>
                <c:pt idx="2">
                  <c:v>1.4103448275862067</c:v>
                </c:pt>
                <c:pt idx="3">
                  <c:v>0.2079310344827586</c:v>
                </c:pt>
                <c:pt idx="4">
                  <c:v>8.6551724137931038E-2</c:v>
                </c:pt>
                <c:pt idx="5">
                  <c:v>0.16275862068965516</c:v>
                </c:pt>
                <c:pt idx="6">
                  <c:v>0.19137931034482758</c:v>
                </c:pt>
                <c:pt idx="7">
                  <c:v>0.10896551724137932</c:v>
                </c:pt>
                <c:pt idx="8">
                  <c:v>8.3793103448275855E-2</c:v>
                </c:pt>
                <c:pt idx="9">
                  <c:v>7.4827586206896543E-2</c:v>
                </c:pt>
                <c:pt idx="10">
                  <c:v>6.4482758620689654E-2</c:v>
                </c:pt>
                <c:pt idx="11">
                  <c:v>4.551724137931034E-2</c:v>
                </c:pt>
                <c:pt idx="12">
                  <c:v>4.3448275862068959E-2</c:v>
                </c:pt>
                <c:pt idx="13">
                  <c:v>5.8275862068965512E-2</c:v>
                </c:pt>
                <c:pt idx="14">
                  <c:v>3.9655172413793099E-2</c:v>
                </c:pt>
                <c:pt idx="15">
                  <c:v>2.2379310344827586E-2</c:v>
                </c:pt>
                <c:pt idx="16">
                  <c:v>2.8241379310344827E-2</c:v>
                </c:pt>
                <c:pt idx="17">
                  <c:v>3.1172413793103447E-2</c:v>
                </c:pt>
                <c:pt idx="18">
                  <c:v>3.1275862068965515E-2</c:v>
                </c:pt>
                <c:pt idx="19">
                  <c:v>1.7689655172413794E-2</c:v>
                </c:pt>
                <c:pt idx="20">
                  <c:v>1.4241379310344826E-2</c:v>
                </c:pt>
                <c:pt idx="21">
                  <c:v>1.4655172413793102E-2</c:v>
                </c:pt>
                <c:pt idx="22">
                  <c:v>2.5310344827586203E-2</c:v>
                </c:pt>
                <c:pt idx="23">
                  <c:v>2.6827586206896549E-2</c:v>
                </c:pt>
                <c:pt idx="24">
                  <c:v>1.5275862068965517E-2</c:v>
                </c:pt>
                <c:pt idx="25">
                  <c:v>1.0724137931034482E-2</c:v>
                </c:pt>
                <c:pt idx="26">
                  <c:v>1.0620689655172412E-2</c:v>
                </c:pt>
                <c:pt idx="27">
                  <c:v>1.6413793103448277E-2</c:v>
                </c:pt>
                <c:pt idx="28">
                  <c:v>1.9034482758620689E-2</c:v>
                </c:pt>
                <c:pt idx="29">
                  <c:v>1.2758620689655172E-2</c:v>
                </c:pt>
                <c:pt idx="30">
                  <c:v>5.2413793103448271E-3</c:v>
                </c:pt>
                <c:pt idx="31">
                  <c:v>4.8275862068965511E-3</c:v>
                </c:pt>
                <c:pt idx="32">
                  <c:v>8.6551724137931031E-3</c:v>
                </c:pt>
                <c:pt idx="33">
                  <c:v>1.0241379310344828E-2</c:v>
                </c:pt>
                <c:pt idx="34">
                  <c:v>6.4482758620689647E-3</c:v>
                </c:pt>
                <c:pt idx="35">
                  <c:v>4.7586206896551722E-3</c:v>
                </c:pt>
                <c:pt idx="36">
                  <c:v>6.8965517241379309E-3</c:v>
                </c:pt>
                <c:pt idx="37">
                  <c:v>1.0551724137931035E-2</c:v>
                </c:pt>
                <c:pt idx="38">
                  <c:v>1.1241379310344827E-2</c:v>
                </c:pt>
                <c:pt idx="39">
                  <c:v>6.4482758620689647E-3</c:v>
                </c:pt>
                <c:pt idx="40">
                  <c:v>3.9655172413793106E-3</c:v>
                </c:pt>
                <c:pt idx="41">
                  <c:v>4.1724137931034482E-3</c:v>
                </c:pt>
                <c:pt idx="42">
                  <c:v>8.1034482758620685E-3</c:v>
                </c:pt>
                <c:pt idx="43">
                  <c:v>1.1448275862068964E-2</c:v>
                </c:pt>
                <c:pt idx="44">
                  <c:v>1.1517241379310345E-2</c:v>
                </c:pt>
                <c:pt idx="45">
                  <c:v>7.2068965517241368E-3</c:v>
                </c:pt>
                <c:pt idx="46">
                  <c:v>6.4482758620689647E-3</c:v>
                </c:pt>
                <c:pt idx="47">
                  <c:v>6.4482758620689647E-3</c:v>
                </c:pt>
                <c:pt idx="48">
                  <c:v>7.068965517241379E-3</c:v>
                </c:pt>
                <c:pt idx="49">
                  <c:v>4.3103448275862068E-3</c:v>
                </c:pt>
                <c:pt idx="50">
                  <c:v>2.3999999999999998E-3</c:v>
                </c:pt>
                <c:pt idx="51">
                  <c:v>3.6551724137931034E-3</c:v>
                </c:pt>
                <c:pt idx="52">
                  <c:v>7.7586206896551714E-3</c:v>
                </c:pt>
                <c:pt idx="53">
                  <c:v>1.0241379310344828E-2</c:v>
                </c:pt>
                <c:pt idx="54">
                  <c:v>7.724137931034482E-3</c:v>
                </c:pt>
                <c:pt idx="55">
                  <c:v>3.1655172413793103E-3</c:v>
                </c:pt>
                <c:pt idx="56">
                  <c:v>2.9034482758620687E-3</c:v>
                </c:pt>
                <c:pt idx="57">
                  <c:v>4.8620689655172415E-3</c:v>
                </c:pt>
                <c:pt idx="58">
                  <c:v>6.3793103448275858E-3</c:v>
                </c:pt>
                <c:pt idx="59">
                  <c:v>6.2413793103448271E-3</c:v>
                </c:pt>
                <c:pt idx="60">
                  <c:v>3.6206896551724136E-3</c:v>
                </c:pt>
                <c:pt idx="61">
                  <c:v>2.7793103448275863E-3</c:v>
                </c:pt>
                <c:pt idx="62">
                  <c:v>2.7758620689655169E-3</c:v>
                </c:pt>
                <c:pt idx="63">
                  <c:v>3.862068965517241E-3</c:v>
                </c:pt>
                <c:pt idx="64">
                  <c:v>4.4827586206896549E-3</c:v>
                </c:pt>
                <c:pt idx="65">
                  <c:v>3.8965517241379309E-3</c:v>
                </c:pt>
                <c:pt idx="66">
                  <c:v>3.4827586206896549E-3</c:v>
                </c:pt>
                <c:pt idx="67">
                  <c:v>3.4827586206896549E-3</c:v>
                </c:pt>
                <c:pt idx="68">
                  <c:v>3.5862068965517241E-3</c:v>
                </c:pt>
                <c:pt idx="69">
                  <c:v>3.8275862068965515E-3</c:v>
                </c:pt>
                <c:pt idx="70">
                  <c:v>2.8793103448275861E-3</c:v>
                </c:pt>
                <c:pt idx="71">
                  <c:v>3.4827586206896549E-3</c:v>
                </c:pt>
                <c:pt idx="72">
                  <c:v>2.003448275862069E-3</c:v>
                </c:pt>
                <c:pt idx="73">
                  <c:v>2.3482758620689656E-3</c:v>
                </c:pt>
                <c:pt idx="74">
                  <c:v>3.1068965517241373E-3</c:v>
                </c:pt>
                <c:pt idx="75">
                  <c:v>2.8551724137931035E-3</c:v>
                </c:pt>
                <c:pt idx="76">
                  <c:v>3.3172413793103443E-3</c:v>
                </c:pt>
                <c:pt idx="77">
                  <c:v>3.2413793103448275E-3</c:v>
                </c:pt>
                <c:pt idx="78">
                  <c:v>3.1172413793103446E-3</c:v>
                </c:pt>
                <c:pt idx="79">
                  <c:v>2.6034482758620688E-3</c:v>
                </c:pt>
                <c:pt idx="80">
                  <c:v>2.5172413793103448E-3</c:v>
                </c:pt>
                <c:pt idx="81">
                  <c:v>2.886206896551724E-3</c:v>
                </c:pt>
                <c:pt idx="82">
                  <c:v>4.3103448275862068E-3</c:v>
                </c:pt>
                <c:pt idx="83">
                  <c:v>5.4137931034482761E-3</c:v>
                </c:pt>
                <c:pt idx="84">
                  <c:v>3.4413793103448276E-3</c:v>
                </c:pt>
                <c:pt idx="85">
                  <c:v>1.975862068965517E-3</c:v>
                </c:pt>
                <c:pt idx="86">
                  <c:v>1.2620689655172413E-3</c:v>
                </c:pt>
                <c:pt idx="87">
                  <c:v>1.2862068965517242E-3</c:v>
                </c:pt>
                <c:pt idx="88">
                  <c:v>6.5517241379310347E-3</c:v>
                </c:pt>
                <c:pt idx="89">
                  <c:v>4.5172413793103444E-3</c:v>
                </c:pt>
                <c:pt idx="90">
                  <c:v>5.4137931034482761E-3</c:v>
                </c:pt>
                <c:pt idx="91">
                  <c:v>1.5586206896551723E-3</c:v>
                </c:pt>
                <c:pt idx="92">
                  <c:v>1.2310344827586206E-3</c:v>
                </c:pt>
                <c:pt idx="93">
                  <c:v>2.4034482758620687E-3</c:v>
                </c:pt>
                <c:pt idx="94">
                  <c:v>4.4827586206896549E-3</c:v>
                </c:pt>
                <c:pt idx="95">
                  <c:v>5.2068965517241377E-3</c:v>
                </c:pt>
                <c:pt idx="96">
                  <c:v>4.413793103448276E-3</c:v>
                </c:pt>
                <c:pt idx="97">
                  <c:v>1.5586206896551723E-3</c:v>
                </c:pt>
                <c:pt idx="98">
                  <c:v>6.6206896551724138E-4</c:v>
                </c:pt>
                <c:pt idx="99">
                  <c:v>7.9655172413793099E-4</c:v>
                </c:pt>
                <c:pt idx="100">
                  <c:v>9.7931034482758614E-4</c:v>
                </c:pt>
                <c:pt idx="101">
                  <c:v>1.0965517241379311E-3</c:v>
                </c:pt>
                <c:pt idx="102">
                  <c:v>1.2655172413793103E-3</c:v>
                </c:pt>
                <c:pt idx="103">
                  <c:v>1.1241379310344827E-3</c:v>
                </c:pt>
                <c:pt idx="104">
                  <c:v>1.089655172413793E-3</c:v>
                </c:pt>
                <c:pt idx="105">
                  <c:v>8.655172413793102E-4</c:v>
                </c:pt>
                <c:pt idx="106">
                  <c:v>6.8275862068965516E-4</c:v>
                </c:pt>
                <c:pt idx="107">
                  <c:v>8.4137931034482748E-4</c:v>
                </c:pt>
                <c:pt idx="108">
                  <c:v>8.793103448275862E-4</c:v>
                </c:pt>
                <c:pt idx="109">
                  <c:v>8.9999999999999987E-4</c:v>
                </c:pt>
                <c:pt idx="110">
                  <c:v>8.8275862068965504E-4</c:v>
                </c:pt>
                <c:pt idx="111">
                  <c:v>1.003448275862069E-3</c:v>
                </c:pt>
                <c:pt idx="112">
                  <c:v>1.386206896551724E-3</c:v>
                </c:pt>
                <c:pt idx="113">
                  <c:v>1.6482758620689653E-3</c:v>
                </c:pt>
                <c:pt idx="114">
                  <c:v>1.9482758620689654E-3</c:v>
                </c:pt>
                <c:pt idx="115">
                  <c:v>1.5689655172413794E-3</c:v>
                </c:pt>
                <c:pt idx="116">
                  <c:v>1.0965517241379311E-3</c:v>
                </c:pt>
                <c:pt idx="117">
                  <c:v>5.4482758620689651E-4</c:v>
                </c:pt>
                <c:pt idx="118">
                  <c:v>2.7551724137931034E-4</c:v>
                </c:pt>
                <c:pt idx="119">
                  <c:v>6.9655172413793105E-4</c:v>
                </c:pt>
                <c:pt idx="120">
                  <c:v>1.2137931034482757E-3</c:v>
                </c:pt>
                <c:pt idx="121">
                  <c:v>1.7517241379310343E-3</c:v>
                </c:pt>
                <c:pt idx="122">
                  <c:v>2.0275862068965516E-3</c:v>
                </c:pt>
                <c:pt idx="123">
                  <c:v>1.682758620689655E-3</c:v>
                </c:pt>
                <c:pt idx="124">
                  <c:v>9.5172413793103436E-4</c:v>
                </c:pt>
                <c:pt idx="125">
                  <c:v>6.4482758620689644E-4</c:v>
                </c:pt>
                <c:pt idx="126">
                  <c:v>4.8965517241379307E-4</c:v>
                </c:pt>
                <c:pt idx="127">
                  <c:v>4.3448275862068963E-4</c:v>
                </c:pt>
                <c:pt idx="128">
                  <c:v>4.3103448275862068E-4</c:v>
                </c:pt>
                <c:pt idx="129">
                  <c:v>9.8620689655172403E-4</c:v>
                </c:pt>
                <c:pt idx="130">
                  <c:v>1.3137931034482757E-3</c:v>
                </c:pt>
                <c:pt idx="131">
                  <c:v>1.296551724137931E-3</c:v>
                </c:pt>
                <c:pt idx="132">
                  <c:v>4.3793103448275857E-4</c:v>
                </c:pt>
                <c:pt idx="133">
                  <c:v>4.0344827586206896E-4</c:v>
                </c:pt>
                <c:pt idx="134">
                  <c:v>3.9655172413793102E-4</c:v>
                </c:pt>
                <c:pt idx="135">
                  <c:v>4.6206896551724135E-4</c:v>
                </c:pt>
                <c:pt idx="136">
                  <c:v>1.0793103448275862E-3</c:v>
                </c:pt>
                <c:pt idx="137">
                  <c:v>1.7344827586206896E-3</c:v>
                </c:pt>
                <c:pt idx="138">
                  <c:v>2.3827586206896551E-3</c:v>
                </c:pt>
                <c:pt idx="139">
                  <c:v>2.3310344827586205E-3</c:v>
                </c:pt>
                <c:pt idx="140">
                  <c:v>9.8620689655172403E-4</c:v>
                </c:pt>
                <c:pt idx="141">
                  <c:v>3.2344827586206897E-4</c:v>
                </c:pt>
                <c:pt idx="142">
                  <c:v>2.4034482758620687E-4</c:v>
                </c:pt>
                <c:pt idx="143">
                  <c:v>2.3896551724137928E-4</c:v>
                </c:pt>
                <c:pt idx="144">
                  <c:v>5.1724137931034484E-4</c:v>
                </c:pt>
                <c:pt idx="145">
                  <c:v>6.8965517241379305E-4</c:v>
                </c:pt>
                <c:pt idx="146">
                  <c:v>1.0344827586206897E-3</c:v>
                </c:pt>
                <c:pt idx="147">
                  <c:v>9.5862068965517236E-4</c:v>
                </c:pt>
                <c:pt idx="148">
                  <c:v>8.4482758620689654E-4</c:v>
                </c:pt>
                <c:pt idx="149">
                  <c:v>4.3103448275862068E-4</c:v>
                </c:pt>
                <c:pt idx="150">
                  <c:v>3.1413793103448272E-4</c:v>
                </c:pt>
                <c:pt idx="151">
                  <c:v>2.5034482758620687E-4</c:v>
                </c:pt>
                <c:pt idx="152">
                  <c:v>3.0724137931034483E-4</c:v>
                </c:pt>
                <c:pt idx="153">
                  <c:v>5.2068965517241379E-4</c:v>
                </c:pt>
                <c:pt idx="154">
                  <c:v>6.5862068965517233E-4</c:v>
                </c:pt>
                <c:pt idx="155">
                  <c:v>9.4137931034482753E-4</c:v>
                </c:pt>
                <c:pt idx="156">
                  <c:v>9.999999999999998E-4</c:v>
                </c:pt>
                <c:pt idx="157">
                  <c:v>4.4482758620689657E-4</c:v>
                </c:pt>
                <c:pt idx="158">
                  <c:v>5.7586206896551723E-4</c:v>
                </c:pt>
                <c:pt idx="159">
                  <c:v>3.2275862068965519E-4</c:v>
                </c:pt>
                <c:pt idx="160">
                  <c:v>5.0344827586206896E-4</c:v>
                </c:pt>
                <c:pt idx="161">
                  <c:v>7.8620689655172404E-4</c:v>
                </c:pt>
                <c:pt idx="162">
                  <c:v>7.6896551724137921E-4</c:v>
                </c:pt>
                <c:pt idx="163">
                  <c:v>5.2068965517241379E-4</c:v>
                </c:pt>
                <c:pt idx="164">
                  <c:v>5.5172413793103451E-4</c:v>
                </c:pt>
                <c:pt idx="165">
                  <c:v>4.6206896551724135E-4</c:v>
                </c:pt>
                <c:pt idx="166">
                  <c:v>1.0620689655172415E-3</c:v>
                </c:pt>
                <c:pt idx="167">
                  <c:v>5.5517241379310345E-4</c:v>
                </c:pt>
                <c:pt idx="168">
                  <c:v>5.7931034482758617E-4</c:v>
                </c:pt>
                <c:pt idx="169">
                  <c:v>4.2068965517241374E-4</c:v>
                </c:pt>
                <c:pt idx="170">
                  <c:v>4.2413793103448274E-4</c:v>
                </c:pt>
                <c:pt idx="171">
                  <c:v>4.7586206896551718E-4</c:v>
                </c:pt>
                <c:pt idx="172">
                  <c:v>5.2413793103448273E-4</c:v>
                </c:pt>
                <c:pt idx="173">
                  <c:v>1.0448275862068965E-3</c:v>
                </c:pt>
                <c:pt idx="174">
                  <c:v>1.5379310344827584E-3</c:v>
                </c:pt>
                <c:pt idx="175">
                  <c:v>1.8068965517241378E-3</c:v>
                </c:pt>
                <c:pt idx="176">
                  <c:v>1.5241379310344826E-3</c:v>
                </c:pt>
                <c:pt idx="177">
                  <c:v>6.1034482758620689E-4</c:v>
                </c:pt>
                <c:pt idx="178">
                  <c:v>2.7206896551724134E-4</c:v>
                </c:pt>
                <c:pt idx="179">
                  <c:v>2.4862068965517239E-4</c:v>
                </c:pt>
                <c:pt idx="180">
                  <c:v>3.3551724137931033E-4</c:v>
                </c:pt>
                <c:pt idx="181">
                  <c:v>4.0344827586206896E-4</c:v>
                </c:pt>
                <c:pt idx="182">
                  <c:v>5.4827586206896556E-4</c:v>
                </c:pt>
                <c:pt idx="183">
                  <c:v>5.0344827586206896E-4</c:v>
                </c:pt>
                <c:pt idx="184">
                  <c:v>5.0344827586206896E-4</c:v>
                </c:pt>
                <c:pt idx="185">
                  <c:v>1.8551724137931034E-4</c:v>
                </c:pt>
                <c:pt idx="186">
                  <c:v>1.3034482758620688E-4</c:v>
                </c:pt>
                <c:pt idx="187">
                  <c:v>2.2620689655172412E-4</c:v>
                </c:pt>
                <c:pt idx="188">
                  <c:v>1.6931034482758618E-4</c:v>
                </c:pt>
                <c:pt idx="189">
                  <c:v>2.9896551724137928E-4</c:v>
                </c:pt>
                <c:pt idx="190">
                  <c:v>5.5172413793103451E-4</c:v>
                </c:pt>
                <c:pt idx="191">
                  <c:v>8.275862068965517E-4</c:v>
                </c:pt>
                <c:pt idx="192">
                  <c:v>1.2241379310344827E-3</c:v>
                </c:pt>
                <c:pt idx="193">
                  <c:v>1.3103448275862068E-3</c:v>
                </c:pt>
                <c:pt idx="194">
                  <c:v>8.8965517241379314E-4</c:v>
                </c:pt>
                <c:pt idx="195">
                  <c:v>3.6206896551724141E-4</c:v>
                </c:pt>
                <c:pt idx="196">
                  <c:v>1.3344827586206896E-4</c:v>
                </c:pt>
                <c:pt idx="197">
                  <c:v>1.1310344827586206E-4</c:v>
                </c:pt>
                <c:pt idx="198">
                  <c:v>2.0965517241379309E-4</c:v>
                </c:pt>
                <c:pt idx="199">
                  <c:v>4.2758620689655174E-4</c:v>
                </c:pt>
                <c:pt idx="200">
                  <c:v>7.6206896551724132E-4</c:v>
                </c:pt>
                <c:pt idx="201">
                  <c:v>1.1827586206896552E-3</c:v>
                </c:pt>
                <c:pt idx="202">
                  <c:v>1.0172413793103447E-3</c:v>
                </c:pt>
                <c:pt idx="203">
                  <c:v>1.5586206896551723E-3</c:v>
                </c:pt>
                <c:pt idx="204">
                  <c:v>7.0689655172413799E-4</c:v>
                </c:pt>
                <c:pt idx="205">
                  <c:v>2.7172413793103448E-4</c:v>
                </c:pt>
                <c:pt idx="206">
                  <c:v>3.3999999999999997E-4</c:v>
                </c:pt>
                <c:pt idx="207">
                  <c:v>2.9034482758620686E-4</c:v>
                </c:pt>
                <c:pt idx="208">
                  <c:v>1.3793103448275863E-4</c:v>
                </c:pt>
                <c:pt idx="209">
                  <c:v>1.5241379310344826E-4</c:v>
                </c:pt>
                <c:pt idx="210">
                  <c:v>3.4827586206896552E-4</c:v>
                </c:pt>
                <c:pt idx="211">
                  <c:v>6.2068965517241372E-4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6F-4520-8AEC-CEE43BEB3B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13072"/>
        <c:axId val="521813400"/>
      </c:scatterChart>
      <c:valAx>
        <c:axId val="52181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400"/>
        <c:crosses val="autoZero"/>
        <c:crossBetween val="midCat"/>
      </c:valAx>
      <c:valAx>
        <c:axId val="5218134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relative infinit norm of  gradient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relative misfit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Sheet2!$B$1:$B$212</c:f>
              <c:numCache>
                <c:formatCode>General</c:formatCode>
                <c:ptCount val="2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</c:numCache>
            </c:numRef>
          </c:xVal>
          <c:yVal>
            <c:numRef>
              <c:f>Sheet4!$G$3:$G$88</c:f>
              <c:numCache>
                <c:formatCode>General</c:formatCode>
                <c:ptCount val="86"/>
                <c:pt idx="0">
                  <c:v>1</c:v>
                </c:pt>
                <c:pt idx="1">
                  <c:v>0.2674781800607488</c:v>
                </c:pt>
                <c:pt idx="2">
                  <c:v>0.15361724829269552</c:v>
                </c:pt>
                <c:pt idx="3">
                  <c:v>7.9405935482390597E-2</c:v>
                </c:pt>
                <c:pt idx="4">
                  <c:v>5.9946393077278295E-2</c:v>
                </c:pt>
                <c:pt idx="5">
                  <c:v>4.5016764711787498E-2</c:v>
                </c:pt>
                <c:pt idx="6">
                  <c:v>3.5907459938218665E-2</c:v>
                </c:pt>
                <c:pt idx="7">
                  <c:v>2.8136033661361429E-2</c:v>
                </c:pt>
                <c:pt idx="8">
                  <c:v>2.1876586480959363E-2</c:v>
                </c:pt>
                <c:pt idx="9">
                  <c:v>1.8646833921795274E-2</c:v>
                </c:pt>
                <c:pt idx="10">
                  <c:v>1.6621874722141754E-2</c:v>
                </c:pt>
                <c:pt idx="11">
                  <c:v>1.4425683136908467E-2</c:v>
                </c:pt>
                <c:pt idx="12">
                  <c:v>1.2301153882558103E-2</c:v>
                </c:pt>
                <c:pt idx="13">
                  <c:v>1.0895442120872281E-2</c:v>
                </c:pt>
                <c:pt idx="14">
                  <c:v>9.9067256753927295E-3</c:v>
                </c:pt>
                <c:pt idx="15">
                  <c:v>9.2270879882059044E-3</c:v>
                </c:pt>
                <c:pt idx="16">
                  <c:v>8.8242186267564228E-3</c:v>
                </c:pt>
                <c:pt idx="17">
                  <c:v>8.5217654431821114E-3</c:v>
                </c:pt>
                <c:pt idx="18">
                  <c:v>8.1671968082512782E-3</c:v>
                </c:pt>
                <c:pt idx="19">
                  <c:v>7.6553783317892784E-3</c:v>
                </c:pt>
                <c:pt idx="20">
                  <c:v>7.1613284420721131E-3</c:v>
                </c:pt>
                <c:pt idx="21">
                  <c:v>6.7240118285152115E-3</c:v>
                </c:pt>
                <c:pt idx="22">
                  <c:v>6.3834831019162538E-3</c:v>
                </c:pt>
                <c:pt idx="23">
                  <c:v>6.0390822861961461E-3</c:v>
                </c:pt>
                <c:pt idx="24">
                  <c:v>5.7529779233555815E-3</c:v>
                </c:pt>
                <c:pt idx="25">
                  <c:v>5.5428668947853001E-3</c:v>
                </c:pt>
                <c:pt idx="26">
                  <c:v>5.3699852860613403E-3</c:v>
                </c:pt>
                <c:pt idx="27">
                  <c:v>5.1847703564329743E-3</c:v>
                </c:pt>
                <c:pt idx="28">
                  <c:v>4.9920407056954132E-3</c:v>
                </c:pt>
                <c:pt idx="29">
                  <c:v>4.8041583368946999E-3</c:v>
                </c:pt>
                <c:pt idx="30">
                  <c:v>4.6679038230426594E-3</c:v>
                </c:pt>
                <c:pt idx="31">
                  <c:v>4.527605127219639E-3</c:v>
                </c:pt>
                <c:pt idx="32">
                  <c:v>4.4184408961448337E-3</c:v>
                </c:pt>
                <c:pt idx="33">
                  <c:v>4.2616929920923337E-3</c:v>
                </c:pt>
                <c:pt idx="34">
                  <c:v>4.1744132350874374E-3</c:v>
                </c:pt>
                <c:pt idx="35">
                  <c:v>4.0045002280230261E-3</c:v>
                </c:pt>
                <c:pt idx="36">
                  <c:v>3.9131619479763321E-3</c:v>
                </c:pt>
                <c:pt idx="37">
                  <c:v>3.8080705810141433E-3</c:v>
                </c:pt>
                <c:pt idx="38">
                  <c:v>3.7123439332968113E-3</c:v>
                </c:pt>
                <c:pt idx="39">
                  <c:v>3.5796173228662639E-3</c:v>
                </c:pt>
                <c:pt idx="40">
                  <c:v>3.4383290931567279E-3</c:v>
                </c:pt>
                <c:pt idx="41">
                  <c:v>3.3089582932978438E-3</c:v>
                </c:pt>
                <c:pt idx="42">
                  <c:v>3.2382568141597996E-3</c:v>
                </c:pt>
                <c:pt idx="43">
                  <c:v>3.1739801347487016E-3</c:v>
                </c:pt>
                <c:pt idx="44">
                  <c:v>3.101586409254006E-3</c:v>
                </c:pt>
                <c:pt idx="45">
                  <c:v>3.0274000499069267E-3</c:v>
                </c:pt>
                <c:pt idx="46">
                  <c:v>2.9574299653806553E-3</c:v>
                </c:pt>
                <c:pt idx="47">
                  <c:v>2.8943435948475399E-3</c:v>
                </c:pt>
                <c:pt idx="48">
                  <c:v>2.8408800828340253E-3</c:v>
                </c:pt>
                <c:pt idx="49">
                  <c:v>2.7912169545875653E-3</c:v>
                </c:pt>
                <c:pt idx="50">
                  <c:v>2.7288906608078614E-3</c:v>
                </c:pt>
                <c:pt idx="51">
                  <c:v>2.6863120215460251E-3</c:v>
                </c:pt>
                <c:pt idx="52">
                  <c:v>2.6118244997117446E-3</c:v>
                </c:pt>
                <c:pt idx="53">
                  <c:v>2.5664636927110072E-3</c:v>
                </c:pt>
                <c:pt idx="54">
                  <c:v>2.5123548325106343E-3</c:v>
                </c:pt>
                <c:pt idx="55">
                  <c:v>2.4721424699339451E-3</c:v>
                </c:pt>
                <c:pt idx="56">
                  <c:v>2.4261219736755307E-3</c:v>
                </c:pt>
                <c:pt idx="57">
                  <c:v>2.3865836414273382E-3</c:v>
                </c:pt>
                <c:pt idx="58">
                  <c:v>2.3475902698702708E-3</c:v>
                </c:pt>
                <c:pt idx="59">
                  <c:v>2.3133151106126794E-3</c:v>
                </c:pt>
                <c:pt idx="60">
                  <c:v>2.2836577761588301E-3</c:v>
                </c:pt>
                <c:pt idx="61">
                  <c:v>2.255649664849175E-3</c:v>
                </c:pt>
                <c:pt idx="62">
                  <c:v>2.2337221675668081E-3</c:v>
                </c:pt>
                <c:pt idx="63">
                  <c:v>2.2179756718074626E-3</c:v>
                </c:pt>
                <c:pt idx="64">
                  <c:v>2.1965357709329441E-3</c:v>
                </c:pt>
                <c:pt idx="65">
                  <c:v>2.1725861826650873E-3</c:v>
                </c:pt>
                <c:pt idx="66">
                  <c:v>2.1365470716967496E-3</c:v>
                </c:pt>
                <c:pt idx="67">
                  <c:v>2.0960622287744981E-3</c:v>
                </c:pt>
                <c:pt idx="68">
                  <c:v>2.0581731196704996E-3</c:v>
                </c:pt>
                <c:pt idx="69">
                  <c:v>2.0324595796918964E-3</c:v>
                </c:pt>
                <c:pt idx="70">
                  <c:v>2.0179320749521726E-3</c:v>
                </c:pt>
                <c:pt idx="71">
                  <c:v>2.0084526271407633E-3</c:v>
                </c:pt>
                <c:pt idx="72">
                  <c:v>2.0016693006433407E-3</c:v>
                </c:pt>
                <c:pt idx="73">
                  <c:v>1.993595277772201E-3</c:v>
                </c:pt>
                <c:pt idx="74">
                  <c:v>1.9810324997346905E-3</c:v>
                </c:pt>
                <c:pt idx="75">
                  <c:v>1.9595065524352574E-3</c:v>
                </c:pt>
                <c:pt idx="76">
                  <c:v>1.9309678215052963E-3</c:v>
                </c:pt>
                <c:pt idx="77">
                  <c:v>1.9009232781393322E-3</c:v>
                </c:pt>
                <c:pt idx="78">
                  <c:v>1.8841155431393753E-3</c:v>
                </c:pt>
                <c:pt idx="79">
                  <c:v>1.869487650903918E-3</c:v>
                </c:pt>
                <c:pt idx="80">
                  <c:v>1.8574268103450748E-3</c:v>
                </c:pt>
                <c:pt idx="81">
                  <c:v>1.83701946656953E-3</c:v>
                </c:pt>
                <c:pt idx="82">
                  <c:v>1.8183904155755503E-3</c:v>
                </c:pt>
                <c:pt idx="83">
                  <c:v>1.7940105951831211E-3</c:v>
                </c:pt>
                <c:pt idx="84">
                  <c:v>1.7818780492701827E-3</c:v>
                </c:pt>
                <c:pt idx="85">
                  <c:v>1.7673792266720975E-3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9E5-4A2C-9A35-9388E1332A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13072"/>
        <c:axId val="521813400"/>
      </c:scatterChart>
      <c:valAx>
        <c:axId val="52181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400"/>
        <c:crosses val="autoZero"/>
        <c:crossBetween val="midCat"/>
      </c:valAx>
      <c:valAx>
        <c:axId val="5218134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relative misfit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Sheet2!$B$1:$B$212</c:f>
              <c:numCache>
                <c:formatCode>General</c:formatCode>
                <c:ptCount val="2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</c:numCache>
            </c:numRef>
          </c:xVal>
          <c:yVal>
            <c:numRef>
              <c:f>Sheet4!$H$3:$H$88</c:f>
              <c:numCache>
                <c:formatCode>0.00E+00</c:formatCode>
                <c:ptCount val="86"/>
                <c:pt idx="0">
                  <c:v>1</c:v>
                </c:pt>
                <c:pt idx="1">
                  <c:v>0.6102564102564102</c:v>
                </c:pt>
                <c:pt idx="2">
                  <c:v>0.73333333333333328</c:v>
                </c:pt>
                <c:pt idx="3">
                  <c:v>0.31452991452991452</c:v>
                </c:pt>
                <c:pt idx="4">
                  <c:v>0.14273504273504273</c:v>
                </c:pt>
                <c:pt idx="5">
                  <c:v>0.36837606837606834</c:v>
                </c:pt>
                <c:pt idx="6">
                  <c:v>0.31880341880341884</c:v>
                </c:pt>
                <c:pt idx="7">
                  <c:v>0.15042735042735042</c:v>
                </c:pt>
                <c:pt idx="8">
                  <c:v>7.3589743589743586E-2</c:v>
                </c:pt>
                <c:pt idx="9">
                  <c:v>6.8119658119658116E-2</c:v>
                </c:pt>
                <c:pt idx="10">
                  <c:v>6.1623931623931628E-2</c:v>
                </c:pt>
                <c:pt idx="11">
                  <c:v>4.8803418803418805E-2</c:v>
                </c:pt>
                <c:pt idx="12">
                  <c:v>5.2222222222222218E-2</c:v>
                </c:pt>
                <c:pt idx="13">
                  <c:v>7.1965811965811963E-2</c:v>
                </c:pt>
                <c:pt idx="14">
                  <c:v>3.9487179487179482E-2</c:v>
                </c:pt>
                <c:pt idx="15">
                  <c:v>2.3076923076923078E-2</c:v>
                </c:pt>
                <c:pt idx="16">
                  <c:v>2.1794871794871794E-2</c:v>
                </c:pt>
                <c:pt idx="17">
                  <c:v>2.7264957264957264E-2</c:v>
                </c:pt>
                <c:pt idx="18">
                  <c:v>2.8888888888888888E-2</c:v>
                </c:pt>
                <c:pt idx="19">
                  <c:v>2.5042735042735045E-2</c:v>
                </c:pt>
                <c:pt idx="20">
                  <c:v>2.2820512820512822E-2</c:v>
                </c:pt>
                <c:pt idx="21">
                  <c:v>1.7435897435897435E-2</c:v>
                </c:pt>
                <c:pt idx="22">
                  <c:v>2.2393162393162393E-2</c:v>
                </c:pt>
                <c:pt idx="23">
                  <c:v>2.188034188034188E-2</c:v>
                </c:pt>
                <c:pt idx="24">
                  <c:v>2.2649572649572649E-2</c:v>
                </c:pt>
                <c:pt idx="25">
                  <c:v>1.7008547008547009E-2</c:v>
                </c:pt>
                <c:pt idx="26">
                  <c:v>1.5726495726495725E-2</c:v>
                </c:pt>
                <c:pt idx="27">
                  <c:v>1.8205128205128204E-2</c:v>
                </c:pt>
                <c:pt idx="28">
                  <c:v>2.2735042735042735E-2</c:v>
                </c:pt>
                <c:pt idx="29">
                  <c:v>1.9572649572649571E-2</c:v>
                </c:pt>
                <c:pt idx="30">
                  <c:v>2.2820512820512822E-2</c:v>
                </c:pt>
                <c:pt idx="31">
                  <c:v>1.4273504273504274E-2</c:v>
                </c:pt>
                <c:pt idx="32">
                  <c:v>1.5042735042735041E-2</c:v>
                </c:pt>
                <c:pt idx="33">
                  <c:v>2.6324786324786322E-2</c:v>
                </c:pt>
                <c:pt idx="34">
                  <c:v>1.5641025641025638E-2</c:v>
                </c:pt>
                <c:pt idx="35">
                  <c:v>1.4871794871794871E-2</c:v>
                </c:pt>
                <c:pt idx="36">
                  <c:v>1.658119658119658E-2</c:v>
                </c:pt>
                <c:pt idx="37">
                  <c:v>2.0769230769230769E-2</c:v>
                </c:pt>
                <c:pt idx="38">
                  <c:v>1.7948717948717947E-2</c:v>
                </c:pt>
                <c:pt idx="39">
                  <c:v>2.0256410256410257E-2</c:v>
                </c:pt>
                <c:pt idx="40">
                  <c:v>1.641025641025641E-2</c:v>
                </c:pt>
                <c:pt idx="41">
                  <c:v>1.7606837606837605E-2</c:v>
                </c:pt>
                <c:pt idx="42">
                  <c:v>1.1282051282051283E-2</c:v>
                </c:pt>
                <c:pt idx="43">
                  <c:v>9.1452991452991451E-3</c:v>
                </c:pt>
                <c:pt idx="44">
                  <c:v>1.0427350427350428E-2</c:v>
                </c:pt>
                <c:pt idx="45">
                  <c:v>1.2991452991452991E-2</c:v>
                </c:pt>
                <c:pt idx="46">
                  <c:v>1.188034188034188E-2</c:v>
                </c:pt>
                <c:pt idx="47">
                  <c:v>1.2222222222222223E-2</c:v>
                </c:pt>
                <c:pt idx="48">
                  <c:v>8.2136752136752131E-3</c:v>
                </c:pt>
                <c:pt idx="49">
                  <c:v>9.7435897435897423E-3</c:v>
                </c:pt>
                <c:pt idx="50">
                  <c:v>1.47008547008547E-2</c:v>
                </c:pt>
                <c:pt idx="51">
                  <c:v>1.0598290598290597E-2</c:v>
                </c:pt>
                <c:pt idx="52">
                  <c:v>9.3162393162393164E-3</c:v>
                </c:pt>
                <c:pt idx="53">
                  <c:v>8.4615384615384613E-3</c:v>
                </c:pt>
                <c:pt idx="54">
                  <c:v>9.4017094017094013E-3</c:v>
                </c:pt>
                <c:pt idx="55">
                  <c:v>9.8290598290598288E-3</c:v>
                </c:pt>
                <c:pt idx="56">
                  <c:v>8.9743589743589737E-3</c:v>
                </c:pt>
                <c:pt idx="57">
                  <c:v>9.5726495726495726E-3</c:v>
                </c:pt>
                <c:pt idx="58">
                  <c:v>9.4871794871794878E-3</c:v>
                </c:pt>
                <c:pt idx="59">
                  <c:v>6.8717948717948712E-3</c:v>
                </c:pt>
                <c:pt idx="60">
                  <c:v>7.0940170940170938E-3</c:v>
                </c:pt>
                <c:pt idx="61">
                  <c:v>5.7692307692307696E-3</c:v>
                </c:pt>
                <c:pt idx="62">
                  <c:v>5.3675213675213676E-3</c:v>
                </c:pt>
                <c:pt idx="63">
                  <c:v>6.0256410256410257E-3</c:v>
                </c:pt>
                <c:pt idx="64">
                  <c:v>6.8974358974358977E-3</c:v>
                </c:pt>
                <c:pt idx="65">
                  <c:v>7.1794871794871803E-3</c:v>
                </c:pt>
                <c:pt idx="66">
                  <c:v>7.3675213675213676E-3</c:v>
                </c:pt>
                <c:pt idx="67">
                  <c:v>9.4017094017094013E-3</c:v>
                </c:pt>
                <c:pt idx="68">
                  <c:v>6.8717948717948712E-3</c:v>
                </c:pt>
                <c:pt idx="69">
                  <c:v>5.1452991452991459E-3</c:v>
                </c:pt>
                <c:pt idx="70">
                  <c:v>3.6495726495726498E-3</c:v>
                </c:pt>
                <c:pt idx="71">
                  <c:v>3.4358974358974356E-3</c:v>
                </c:pt>
                <c:pt idx="72">
                  <c:v>4.145299145299145E-3</c:v>
                </c:pt>
                <c:pt idx="73">
                  <c:v>5.2051282051282051E-3</c:v>
                </c:pt>
                <c:pt idx="74">
                  <c:v>6.8461538461538464E-3</c:v>
                </c:pt>
                <c:pt idx="75">
                  <c:v>6.88034188034188E-3</c:v>
                </c:pt>
                <c:pt idx="76">
                  <c:v>5.0427350427350425E-3</c:v>
                </c:pt>
                <c:pt idx="77">
                  <c:v>4.5726495726495725E-3</c:v>
                </c:pt>
                <c:pt idx="78">
                  <c:v>4.1538461538461538E-3</c:v>
                </c:pt>
                <c:pt idx="79">
                  <c:v>3.5042735042735045E-3</c:v>
                </c:pt>
                <c:pt idx="80">
                  <c:v>3.3162393162393159E-3</c:v>
                </c:pt>
                <c:pt idx="81">
                  <c:v>6.6666666666666671E-3</c:v>
                </c:pt>
                <c:pt idx="82">
                  <c:v>5.6837606837606839E-3</c:v>
                </c:pt>
                <c:pt idx="83">
                  <c:v>9.0598290598290603E-3</c:v>
                </c:pt>
                <c:pt idx="84">
                  <c:v>3.7948717948717951E-3</c:v>
                </c:pt>
                <c:pt idx="85">
                  <c:v>3.7948717948717951E-3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ADE-4982-90B6-E5EE4D0B9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13072"/>
        <c:axId val="521813400"/>
      </c:scatterChart>
      <c:valAx>
        <c:axId val="52181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400"/>
        <c:crosses val="autoZero"/>
        <c:crossBetween val="midCat"/>
      </c:valAx>
      <c:valAx>
        <c:axId val="5218134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relative infinit norm of  gradient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relative misfit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Sheet2!$B$1:$B$212</c:f>
              <c:numCache>
                <c:formatCode>General</c:formatCode>
                <c:ptCount val="2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</c:numCache>
            </c:numRef>
          </c:xVal>
          <c:yVal>
            <c:numRef>
              <c:f>Sheet6!$G$2:$G$105</c:f>
              <c:numCache>
                <c:formatCode>General</c:formatCode>
                <c:ptCount val="104"/>
                <c:pt idx="0">
                  <c:v>1</c:v>
                </c:pt>
                <c:pt idx="1">
                  <c:v>0.76532047283052973</c:v>
                </c:pt>
                <c:pt idx="2">
                  <c:v>0.10546548960977499</c:v>
                </c:pt>
                <c:pt idx="3">
                  <c:v>6.4714645269543514E-2</c:v>
                </c:pt>
                <c:pt idx="4">
                  <c:v>4.406689648496321E-2</c:v>
                </c:pt>
                <c:pt idx="5">
                  <c:v>3.324858559566321E-2</c:v>
                </c:pt>
                <c:pt idx="6">
                  <c:v>2.3301639203200965E-2</c:v>
                </c:pt>
                <c:pt idx="7">
                  <c:v>1.6932382867960245E-2</c:v>
                </c:pt>
                <c:pt idx="8">
                  <c:v>1.2726479477692209E-2</c:v>
                </c:pt>
                <c:pt idx="9">
                  <c:v>9.5074323452222186E-3</c:v>
                </c:pt>
                <c:pt idx="10">
                  <c:v>7.4286209826614465E-3</c:v>
                </c:pt>
                <c:pt idx="11">
                  <c:v>5.9139445209310327E-3</c:v>
                </c:pt>
                <c:pt idx="12">
                  <c:v>4.559800262444607E-3</c:v>
                </c:pt>
                <c:pt idx="13">
                  <c:v>3.6933162672632617E-3</c:v>
                </c:pt>
                <c:pt idx="14">
                  <c:v>3.3998139224712819E-3</c:v>
                </c:pt>
                <c:pt idx="15">
                  <c:v>3.2191681366432905E-3</c:v>
                </c:pt>
                <c:pt idx="16">
                  <c:v>2.9715667082562494E-3</c:v>
                </c:pt>
                <c:pt idx="17">
                  <c:v>2.636909499634299E-3</c:v>
                </c:pt>
                <c:pt idx="18">
                  <c:v>2.3039463494385405E-3</c:v>
                </c:pt>
                <c:pt idx="19">
                  <c:v>2.1000946521533364E-3</c:v>
                </c:pt>
                <c:pt idx="20">
                  <c:v>1.9855978143957322E-3</c:v>
                </c:pt>
                <c:pt idx="21">
                  <c:v>1.8633970442713936E-3</c:v>
                </c:pt>
                <c:pt idx="22">
                  <c:v>1.7173853418233447E-3</c:v>
                </c:pt>
                <c:pt idx="23">
                  <c:v>1.5764558146538744E-3</c:v>
                </c:pt>
                <c:pt idx="24">
                  <c:v>1.448715742374048E-3</c:v>
                </c:pt>
                <c:pt idx="25">
                  <c:v>1.3141765800456053E-3</c:v>
                </c:pt>
                <c:pt idx="26">
                  <c:v>1.1779527707266703E-3</c:v>
                </c:pt>
                <c:pt idx="27">
                  <c:v>1.0678147721894765E-3</c:v>
                </c:pt>
                <c:pt idx="28">
                  <c:v>9.9191288775115076E-4</c:v>
                </c:pt>
                <c:pt idx="29">
                  <c:v>9.3068074258916662E-4</c:v>
                </c:pt>
                <c:pt idx="30">
                  <c:v>8.5850847567009426E-4</c:v>
                </c:pt>
                <c:pt idx="31">
                  <c:v>7.791001591877124E-4</c:v>
                </c:pt>
                <c:pt idx="32">
                  <c:v>7.1952711569074558E-4</c:v>
                </c:pt>
                <c:pt idx="33">
                  <c:v>6.8662070300735706E-4</c:v>
                </c:pt>
                <c:pt idx="34">
                  <c:v>6.5937594114357011E-4</c:v>
                </c:pt>
                <c:pt idx="35">
                  <c:v>6.2278024566536161E-4</c:v>
                </c:pt>
                <c:pt idx="36">
                  <c:v>5.8000123693154927E-4</c:v>
                </c:pt>
                <c:pt idx="37">
                  <c:v>5.4479305597384157E-4</c:v>
                </c:pt>
                <c:pt idx="38">
                  <c:v>5.2347077614765738E-4</c:v>
                </c:pt>
                <c:pt idx="39">
                  <c:v>5.0772544421976513E-4</c:v>
                </c:pt>
                <c:pt idx="40">
                  <c:v>4.8822629393795983E-4</c:v>
                </c:pt>
                <c:pt idx="41">
                  <c:v>4.6019231596609731E-4</c:v>
                </c:pt>
                <c:pt idx="42">
                  <c:v>4.2746337607021473E-4</c:v>
                </c:pt>
                <c:pt idx="43">
                  <c:v>4.0059910510691391E-4</c:v>
                </c:pt>
                <c:pt idx="44">
                  <c:v>3.8238797702534093E-4</c:v>
                </c:pt>
                <c:pt idx="45">
                  <c:v>3.6520403992599924E-4</c:v>
                </c:pt>
                <c:pt idx="46">
                  <c:v>3.4131243815342253E-4</c:v>
                </c:pt>
                <c:pt idx="47">
                  <c:v>3.1361189390354086E-4</c:v>
                </c:pt>
                <c:pt idx="48">
                  <c:v>2.9303715097018455E-4</c:v>
                </c:pt>
                <c:pt idx="49">
                  <c:v>2.8347916577033946E-4</c:v>
                </c:pt>
                <c:pt idx="50">
                  <c:v>2.778470937486555E-4</c:v>
                </c:pt>
                <c:pt idx="51">
                  <c:v>2.7006383642386953E-4</c:v>
                </c:pt>
                <c:pt idx="52">
                  <c:v>2.5643607752871833E-4</c:v>
                </c:pt>
                <c:pt idx="53">
                  <c:v>2.3756883792969927E-4</c:v>
                </c:pt>
                <c:pt idx="54">
                  <c:v>2.2234785741943812E-4</c:v>
                </c:pt>
                <c:pt idx="55">
                  <c:v>2.1617261110872091E-4</c:v>
                </c:pt>
                <c:pt idx="56">
                  <c:v>2.1422175493697029E-4</c:v>
                </c:pt>
                <c:pt idx="57">
                  <c:v>2.1195225444219768E-4</c:v>
                </c:pt>
                <c:pt idx="58">
                  <c:v>2.0741863141591016E-4</c:v>
                </c:pt>
                <c:pt idx="59">
                  <c:v>2.0009115647721894E-4</c:v>
                </c:pt>
                <c:pt idx="60">
                  <c:v>1.9152406100761521E-4</c:v>
                </c:pt>
                <c:pt idx="61">
                  <c:v>1.8631819257410834E-4</c:v>
                </c:pt>
                <c:pt idx="62">
                  <c:v>1.8471824850492622E-4</c:v>
                </c:pt>
                <c:pt idx="63">
                  <c:v>1.8386584132857204E-4</c:v>
                </c:pt>
                <c:pt idx="64">
                  <c:v>1.8195800886288346E-4</c:v>
                </c:pt>
                <c:pt idx="65">
                  <c:v>1.7729397022759542E-4</c:v>
                </c:pt>
                <c:pt idx="66">
                  <c:v>1.6812050940067977E-4</c:v>
                </c:pt>
                <c:pt idx="67">
                  <c:v>1.5756222303489221E-4</c:v>
                </c:pt>
                <c:pt idx="68">
                  <c:v>1.51914017123435E-4</c:v>
                </c:pt>
                <c:pt idx="69">
                  <c:v>1.5029390569203631E-4</c:v>
                </c:pt>
                <c:pt idx="70">
                  <c:v>1.4923579142107302E-4</c:v>
                </c:pt>
                <c:pt idx="71">
                  <c:v>1.469837693068881E-4</c:v>
                </c:pt>
                <c:pt idx="72">
                  <c:v>1.4285618250656112E-4</c:v>
                </c:pt>
                <c:pt idx="73">
                  <c:v>1.3647522910123478E-4</c:v>
                </c:pt>
                <c:pt idx="74">
                  <c:v>1.3073600116164007E-4</c:v>
                </c:pt>
                <c:pt idx="75">
                  <c:v>1.2829091016650174E-4</c:v>
                </c:pt>
                <c:pt idx="76">
                  <c:v>1.2753086950909951E-4</c:v>
                </c:pt>
                <c:pt idx="77">
                  <c:v>1.2655839930301598E-4</c:v>
                </c:pt>
                <c:pt idx="78">
                  <c:v>1.2422436324915028E-4</c:v>
                </c:pt>
                <c:pt idx="79">
                  <c:v>1.2043881491201652E-4</c:v>
                </c:pt>
                <c:pt idx="80">
                  <c:v>1.1682831927892269E-4</c:v>
                </c:pt>
                <c:pt idx="81">
                  <c:v>1.1473709826614465E-4</c:v>
                </c:pt>
                <c:pt idx="82">
                  <c:v>1.1352799767671987E-4</c:v>
                </c:pt>
                <c:pt idx="83">
                  <c:v>1.12187405885643E-4</c:v>
                </c:pt>
                <c:pt idx="84">
                  <c:v>1.0960611797100202E-4</c:v>
                </c:pt>
                <c:pt idx="85">
                  <c:v>1.0536613173858795E-4</c:v>
                </c:pt>
                <c:pt idx="86">
                  <c:v>1.0067453104160394E-4</c:v>
                </c:pt>
                <c:pt idx="87">
                  <c:v>9.7795035064320447E-5</c:v>
                </c:pt>
                <c:pt idx="88">
                  <c:v>9.6604219549972033E-5</c:v>
                </c:pt>
                <c:pt idx="89">
                  <c:v>9.5764719485436466E-5</c:v>
                </c:pt>
                <c:pt idx="90">
                  <c:v>9.4267628963558926E-5</c:v>
                </c:pt>
                <c:pt idx="91">
                  <c:v>9.2194424127694355E-5</c:v>
                </c:pt>
                <c:pt idx="92">
                  <c:v>9.0100379684205999E-5</c:v>
                </c:pt>
                <c:pt idx="93">
                  <c:v>8.8858070171664576E-5</c:v>
                </c:pt>
                <c:pt idx="94">
                  <c:v>8.8228579572344364E-5</c:v>
                </c:pt>
                <c:pt idx="95">
                  <c:v>8.7501075592651552E-5</c:v>
                </c:pt>
                <c:pt idx="96">
                  <c:v>8.6037328442972082E-5</c:v>
                </c:pt>
                <c:pt idx="97">
                  <c:v>8.3443267865593944E-5</c:v>
                </c:pt>
                <c:pt idx="98">
                  <c:v>7.9895694402615846E-5</c:v>
                </c:pt>
                <c:pt idx="99">
                  <c:v>7.7007997031364279E-5</c:v>
                </c:pt>
                <c:pt idx="100">
                  <c:v>7.5823366174762287E-5</c:v>
                </c:pt>
                <c:pt idx="101">
                  <c:v>7.5399986017295537E-5</c:v>
                </c:pt>
                <c:pt idx="102">
                  <c:v>7.4833283139009586E-5</c:v>
                </c:pt>
                <c:pt idx="103">
                  <c:v>7.3616250053779625E-5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DE-46A8-969C-F0483DA07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13072"/>
        <c:axId val="521813400"/>
      </c:scatterChart>
      <c:valAx>
        <c:axId val="52181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400"/>
        <c:crosses val="autoZero"/>
        <c:crossBetween val="midCat"/>
      </c:valAx>
      <c:valAx>
        <c:axId val="5218134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relative misfit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Sheet2!$B$1:$B$212</c:f>
              <c:numCache>
                <c:formatCode>General</c:formatCode>
                <c:ptCount val="2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</c:numCache>
            </c:numRef>
          </c:xVal>
          <c:yVal>
            <c:numRef>
              <c:f>Sheet6!$H$2:$H$105</c:f>
              <c:numCache>
                <c:formatCode>General</c:formatCode>
                <c:ptCount val="104"/>
                <c:pt idx="0">
                  <c:v>1</c:v>
                </c:pt>
                <c:pt idx="1">
                  <c:v>0.72727272727272729</c:v>
                </c:pt>
                <c:pt idx="2">
                  <c:v>0.112987012987013</c:v>
                </c:pt>
                <c:pt idx="3">
                  <c:v>8.4415584415584416E-2</c:v>
                </c:pt>
                <c:pt idx="4">
                  <c:v>6.883116883116884E-2</c:v>
                </c:pt>
                <c:pt idx="5">
                  <c:v>5.1593860684769774E-2</c:v>
                </c:pt>
                <c:pt idx="6">
                  <c:v>7.4498229043683584E-2</c:v>
                </c:pt>
                <c:pt idx="7">
                  <c:v>5.9504132231404966E-2</c:v>
                </c:pt>
                <c:pt idx="8">
                  <c:v>5.7024793388429758E-2</c:v>
                </c:pt>
                <c:pt idx="9">
                  <c:v>4.3211334120425028E-2</c:v>
                </c:pt>
                <c:pt idx="10">
                  <c:v>2.632821723730815E-2</c:v>
                </c:pt>
                <c:pt idx="11">
                  <c:v>3.0814639905548995E-2</c:v>
                </c:pt>
                <c:pt idx="12">
                  <c:v>2.5619834710743802E-2</c:v>
                </c:pt>
                <c:pt idx="13">
                  <c:v>1.8063754427390791E-2</c:v>
                </c:pt>
                <c:pt idx="14">
                  <c:v>1.3695395513577333E-2</c:v>
                </c:pt>
                <c:pt idx="15">
                  <c:v>1.5348288075560802E-2</c:v>
                </c:pt>
                <c:pt idx="16">
                  <c:v>1.6883116883116885E-2</c:v>
                </c:pt>
                <c:pt idx="17">
                  <c:v>1.7119244391971666E-2</c:v>
                </c:pt>
                <c:pt idx="18">
                  <c:v>1.5466351829988194E-2</c:v>
                </c:pt>
                <c:pt idx="19">
                  <c:v>1.310507674144038E-2</c:v>
                </c:pt>
                <c:pt idx="20">
                  <c:v>8.2408500590318776E-3</c:v>
                </c:pt>
                <c:pt idx="21">
                  <c:v>7.8512396694214882E-3</c:v>
                </c:pt>
                <c:pt idx="22">
                  <c:v>7.9574970484061393E-3</c:v>
                </c:pt>
                <c:pt idx="23">
                  <c:v>1.0696576151121606E-2</c:v>
                </c:pt>
                <c:pt idx="24">
                  <c:v>1.2868949232585598E-2</c:v>
                </c:pt>
                <c:pt idx="25">
                  <c:v>1.3695395513577333E-2</c:v>
                </c:pt>
                <c:pt idx="26">
                  <c:v>9.704840613931523E-3</c:v>
                </c:pt>
                <c:pt idx="27">
                  <c:v>6.4462809917355379E-3</c:v>
                </c:pt>
                <c:pt idx="28">
                  <c:v>5.9504132231404964E-3</c:v>
                </c:pt>
                <c:pt idx="29">
                  <c:v>7.615112160566706E-3</c:v>
                </c:pt>
                <c:pt idx="30">
                  <c:v>9.2916174734356555E-3</c:v>
                </c:pt>
                <c:pt idx="31">
                  <c:v>7.591499409681228E-3</c:v>
                </c:pt>
                <c:pt idx="32">
                  <c:v>5.5962219598583232E-3</c:v>
                </c:pt>
                <c:pt idx="33">
                  <c:v>6.1393152302243207E-3</c:v>
                </c:pt>
                <c:pt idx="34">
                  <c:v>5.6198347107438021E-3</c:v>
                </c:pt>
                <c:pt idx="35">
                  <c:v>7.4970484061393158E-3</c:v>
                </c:pt>
                <c:pt idx="36">
                  <c:v>7.2136953955135776E-3</c:v>
                </c:pt>
                <c:pt idx="37">
                  <c:v>5.1239669421487598E-3</c:v>
                </c:pt>
                <c:pt idx="38">
                  <c:v>2.9397874852420307E-3</c:v>
                </c:pt>
                <c:pt idx="39">
                  <c:v>3.8961038961038961E-3</c:v>
                </c:pt>
                <c:pt idx="40">
                  <c:v>5.7497048406139322E-3</c:v>
                </c:pt>
                <c:pt idx="41">
                  <c:v>8.3589138134592678E-3</c:v>
                </c:pt>
                <c:pt idx="42">
                  <c:v>7.591499409681228E-3</c:v>
                </c:pt>
                <c:pt idx="43">
                  <c:v>3.5537190082644628E-3</c:v>
                </c:pt>
                <c:pt idx="44">
                  <c:v>2.8335301062573791E-3</c:v>
                </c:pt>
                <c:pt idx="45">
                  <c:v>4.9940968122786306E-3</c:v>
                </c:pt>
                <c:pt idx="46">
                  <c:v>7.8040141676505321E-3</c:v>
                </c:pt>
                <c:pt idx="47">
                  <c:v>7.4970484061393158E-3</c:v>
                </c:pt>
                <c:pt idx="48">
                  <c:v>3.8724911452184181E-3</c:v>
                </c:pt>
                <c:pt idx="49">
                  <c:v>2.9043683589138137E-3</c:v>
                </c:pt>
                <c:pt idx="50">
                  <c:v>3.3293978748524205E-3</c:v>
                </c:pt>
                <c:pt idx="51">
                  <c:v>5.8441558441558444E-3</c:v>
                </c:pt>
                <c:pt idx="52">
                  <c:v>7.2963400236127508E-3</c:v>
                </c:pt>
                <c:pt idx="53">
                  <c:v>5.9858323494687126E-3</c:v>
                </c:pt>
                <c:pt idx="54">
                  <c:v>2.4793388429752068E-3</c:v>
                </c:pt>
                <c:pt idx="55">
                  <c:v>1.4167650531286896E-3</c:v>
                </c:pt>
                <c:pt idx="56">
                  <c:v>1.1310507674144037E-3</c:v>
                </c:pt>
                <c:pt idx="57">
                  <c:v>1.6765053128689493E-3</c:v>
                </c:pt>
                <c:pt idx="58">
                  <c:v>2.0425029515938609E-3</c:v>
                </c:pt>
                <c:pt idx="59">
                  <c:v>1.8654073199527745E-3</c:v>
                </c:pt>
                <c:pt idx="60">
                  <c:v>1.1404958677685951E-3</c:v>
                </c:pt>
                <c:pt idx="61">
                  <c:v>1.1806375442739081E-3</c:v>
                </c:pt>
                <c:pt idx="62">
                  <c:v>1.0484061393152303E-3</c:v>
                </c:pt>
                <c:pt idx="63">
                  <c:v>8.6894923258559623E-4</c:v>
                </c:pt>
                <c:pt idx="64">
                  <c:v>7.9929161747343571E-4</c:v>
                </c:pt>
                <c:pt idx="65">
                  <c:v>1.1499409681227863E-3</c:v>
                </c:pt>
                <c:pt idx="66">
                  <c:v>1.3459268004722552E-3</c:v>
                </c:pt>
                <c:pt idx="67">
                  <c:v>1.0590318772136953E-3</c:v>
                </c:pt>
                <c:pt idx="68">
                  <c:v>8.2408500590318778E-4</c:v>
                </c:pt>
                <c:pt idx="69">
                  <c:v>7.5324675324675333E-4</c:v>
                </c:pt>
                <c:pt idx="70">
                  <c:v>6.6351829988193622E-4</c:v>
                </c:pt>
                <c:pt idx="71">
                  <c:v>8.9610389610389615E-4</c:v>
                </c:pt>
                <c:pt idx="72">
                  <c:v>1.3459268004722552E-3</c:v>
                </c:pt>
                <c:pt idx="73">
                  <c:v>1.5230224321133412E-3</c:v>
                </c:pt>
                <c:pt idx="74">
                  <c:v>1.0448642266824085E-3</c:v>
                </c:pt>
                <c:pt idx="75">
                  <c:v>5.2656434474616291E-4</c:v>
                </c:pt>
                <c:pt idx="76">
                  <c:v>4.0023612750885476E-4</c:v>
                </c:pt>
                <c:pt idx="77">
                  <c:v>6.3990554899645818E-4</c:v>
                </c:pt>
                <c:pt idx="78">
                  <c:v>9.8347107438016531E-4</c:v>
                </c:pt>
                <c:pt idx="79">
                  <c:v>1.1204250295159387E-3</c:v>
                </c:pt>
                <c:pt idx="80">
                  <c:v>8.0401416765053129E-4</c:v>
                </c:pt>
                <c:pt idx="81">
                  <c:v>6.517119244391972E-4</c:v>
                </c:pt>
                <c:pt idx="82">
                  <c:v>7.886658795749705E-4</c:v>
                </c:pt>
                <c:pt idx="83">
                  <c:v>8.4887839433293985E-4</c:v>
                </c:pt>
                <c:pt idx="84">
                  <c:v>8.3471074380165287E-4</c:v>
                </c:pt>
                <c:pt idx="85">
                  <c:v>7.461629279811099E-4</c:v>
                </c:pt>
                <c:pt idx="86">
                  <c:v>6.2927981109799297E-4</c:v>
                </c:pt>
                <c:pt idx="87">
                  <c:v>4.5808736717827632E-4</c:v>
                </c:pt>
                <c:pt idx="88">
                  <c:v>4.1912632821723732E-4</c:v>
                </c:pt>
                <c:pt idx="89">
                  <c:v>3.7308146399055495E-4</c:v>
                </c:pt>
                <c:pt idx="90">
                  <c:v>3.8961038961038966E-4</c:v>
                </c:pt>
                <c:pt idx="91">
                  <c:v>4.6399055489964583E-4</c:v>
                </c:pt>
                <c:pt idx="92">
                  <c:v>4.7815820543093275E-4</c:v>
                </c:pt>
                <c:pt idx="93">
                  <c:v>6.7296340023612761E-4</c:v>
                </c:pt>
                <c:pt idx="94">
                  <c:v>7.04840613931523E-4</c:v>
                </c:pt>
                <c:pt idx="95">
                  <c:v>6.8476977567886663E-4</c:v>
                </c:pt>
                <c:pt idx="96">
                  <c:v>7.5442739079102715E-4</c:v>
                </c:pt>
                <c:pt idx="97">
                  <c:v>9.4569067296340018E-4</c:v>
                </c:pt>
                <c:pt idx="98">
                  <c:v>8.6068476977567887E-4</c:v>
                </c:pt>
                <c:pt idx="99">
                  <c:v>5.7733175914994098E-4</c:v>
                </c:pt>
                <c:pt idx="100">
                  <c:v>4.4864226682408504E-4</c:v>
                </c:pt>
                <c:pt idx="101">
                  <c:v>4.1440377804014168E-4</c:v>
                </c:pt>
                <c:pt idx="102">
                  <c:v>4.6871310507674147E-4</c:v>
                </c:pt>
                <c:pt idx="103">
                  <c:v>7.8748524203069658E-4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86-4634-922C-02F0CAEF7D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13072"/>
        <c:axId val="521813400"/>
      </c:scatterChart>
      <c:valAx>
        <c:axId val="52181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400"/>
        <c:crosses val="autoZero"/>
        <c:crossBetween val="midCat"/>
      </c:valAx>
      <c:valAx>
        <c:axId val="5218134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relative infinit norm of  gradient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relative misfit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Sheet2!$B$1:$B$212</c:f>
              <c:numCache>
                <c:formatCode>General</c:formatCode>
                <c:ptCount val="2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</c:numCache>
            </c:numRef>
          </c:xVal>
          <c:yVal>
            <c:numRef>
              <c:f>Sheet5!$F$3:$F$55</c:f>
              <c:numCache>
                <c:formatCode>General</c:formatCode>
                <c:ptCount val="53"/>
                <c:pt idx="0">
                  <c:v>1</c:v>
                </c:pt>
                <c:pt idx="1">
                  <c:v>0.76102570259300684</c:v>
                </c:pt>
                <c:pt idx="2">
                  <c:v>0.12831181796927821</c:v>
                </c:pt>
                <c:pt idx="3">
                  <c:v>7.9063644616314599E-2</c:v>
                </c:pt>
                <c:pt idx="4">
                  <c:v>5.3584524945395416E-2</c:v>
                </c:pt>
                <c:pt idx="5">
                  <c:v>3.9081610945770333E-2</c:v>
                </c:pt>
                <c:pt idx="6">
                  <c:v>2.9628962649833501E-2</c:v>
                </c:pt>
                <c:pt idx="7">
                  <c:v>2.5086724925596649E-2</c:v>
                </c:pt>
                <c:pt idx="8">
                  <c:v>2.0900654412492604E-2</c:v>
                </c:pt>
                <c:pt idx="9">
                  <c:v>1.7662397293887445E-2</c:v>
                </c:pt>
                <c:pt idx="10">
                  <c:v>1.522704343302224E-2</c:v>
                </c:pt>
                <c:pt idx="11">
                  <c:v>1.3673471966839169E-2</c:v>
                </c:pt>
                <c:pt idx="12">
                  <c:v>1.2708597931239298E-2</c:v>
                </c:pt>
                <c:pt idx="13">
                  <c:v>1.2022802284019656E-2</c:v>
                </c:pt>
                <c:pt idx="14">
                  <c:v>1.1441266110194892E-2</c:v>
                </c:pt>
                <c:pt idx="15">
                  <c:v>1.0821290837593228E-2</c:v>
                </c:pt>
                <c:pt idx="16">
                  <c:v>1.0089305084281673E-2</c:v>
                </c:pt>
                <c:pt idx="17">
                  <c:v>9.3338556838263014E-3</c:v>
                </c:pt>
                <c:pt idx="18">
                  <c:v>8.7618397689862813E-3</c:v>
                </c:pt>
                <c:pt idx="19">
                  <c:v>8.3202008521895531E-3</c:v>
                </c:pt>
                <c:pt idx="20">
                  <c:v>7.8917997291359943E-3</c:v>
                </c:pt>
                <c:pt idx="21">
                  <c:v>7.3481760910911863E-3</c:v>
                </c:pt>
                <c:pt idx="22">
                  <c:v>6.6846645899022068E-3</c:v>
                </c:pt>
                <c:pt idx="23">
                  <c:v>6.085699180878602E-3</c:v>
                </c:pt>
                <c:pt idx="24">
                  <c:v>5.7475825492810306E-3</c:v>
                </c:pt>
                <c:pt idx="25">
                  <c:v>5.6321178153111882E-3</c:v>
                </c:pt>
                <c:pt idx="26">
                  <c:v>5.5277740918367986E-3</c:v>
                </c:pt>
                <c:pt idx="27">
                  <c:v>5.3344201593590254E-3</c:v>
                </c:pt>
                <c:pt idx="28">
                  <c:v>5.0831969535171254E-3</c:v>
                </c:pt>
                <c:pt idx="29">
                  <c:v>4.873951349791586E-3</c:v>
                </c:pt>
                <c:pt idx="30">
                  <c:v>4.7874475806536539E-3</c:v>
                </c:pt>
                <c:pt idx="31">
                  <c:v>4.7387194409164723E-3</c:v>
                </c:pt>
                <c:pt idx="32">
                  <c:v>4.6635578387327096E-3</c:v>
                </c:pt>
                <c:pt idx="33">
                  <c:v>4.5265250844080491E-3</c:v>
                </c:pt>
                <c:pt idx="34">
                  <c:v>4.3108238183399783E-3</c:v>
                </c:pt>
                <c:pt idx="35">
                  <c:v>4.0852021054094871E-3</c:v>
                </c:pt>
                <c:pt idx="36">
                  <c:v>3.9463895681551547E-3</c:v>
                </c:pt>
                <c:pt idx="37">
                  <c:v>3.8545359189682735E-3</c:v>
                </c:pt>
                <c:pt idx="38">
                  <c:v>3.7468011297935662E-3</c:v>
                </c:pt>
                <c:pt idx="39">
                  <c:v>3.626344578612696E-3</c:v>
                </c:pt>
                <c:pt idx="40">
                  <c:v>3.5292990182759485E-3</c:v>
                </c:pt>
                <c:pt idx="41">
                  <c:v>3.491702420294159E-3</c:v>
                </c:pt>
                <c:pt idx="42">
                  <c:v>3.4677753977130315E-3</c:v>
                </c:pt>
                <c:pt idx="43">
                  <c:v>3.4287149545997385E-3</c:v>
                </c:pt>
                <c:pt idx="44">
                  <c:v>3.3527003203609276E-3</c:v>
                </c:pt>
                <c:pt idx="45">
                  <c:v>3.2674708336755992E-3</c:v>
                </c:pt>
                <c:pt idx="46">
                  <c:v>3.2055154314551883E-3</c:v>
                </c:pt>
                <c:pt idx="47">
                  <c:v>3.1860957881279001E-3</c:v>
                </c:pt>
                <c:pt idx="48">
                  <c:v>3.1400952447148871E-3</c:v>
                </c:pt>
                <c:pt idx="49">
                  <c:v>3.1091649342744067E-3</c:v>
                </c:pt>
                <c:pt idx="50">
                  <c:v>3.0514009735096688E-3</c:v>
                </c:pt>
                <c:pt idx="51">
                  <c:v>3.0025359273932813E-3</c:v>
                </c:pt>
                <c:pt idx="52">
                  <c:v>2.9952693580354568E-3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3B-46EA-BCD8-16664C78DD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13072"/>
        <c:axId val="521813400"/>
      </c:scatterChart>
      <c:valAx>
        <c:axId val="52181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400"/>
        <c:crosses val="autoZero"/>
        <c:crossBetween val="midCat"/>
      </c:valAx>
      <c:valAx>
        <c:axId val="5218134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relative misfit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785887444338967"/>
          <c:y val="3.9215686274509803E-2"/>
          <c:w val="0.76034172755865381"/>
          <c:h val="0.86736171347565516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Sheet5!$G$157:$G$198</c:f>
              <c:numCache>
                <c:formatCode>General</c:formatCode>
                <c:ptCount val="42"/>
                <c:pt idx="0">
                  <c:v>1</c:v>
                </c:pt>
                <c:pt idx="1">
                  <c:v>0.88350062027743326</c:v>
                </c:pt>
                <c:pt idx="2">
                  <c:v>0.21423405135145293</c:v>
                </c:pt>
                <c:pt idx="3">
                  <c:v>9.6998909815420475E-2</c:v>
                </c:pt>
                <c:pt idx="4">
                  <c:v>6.0146159918800048E-2</c:v>
                </c:pt>
                <c:pt idx="5">
                  <c:v>5.1334310740197737E-2</c:v>
                </c:pt>
                <c:pt idx="6">
                  <c:v>4.3980451862711926E-2</c:v>
                </c:pt>
                <c:pt idx="7">
                  <c:v>3.4618247434306984E-2</c:v>
                </c:pt>
                <c:pt idx="8">
                  <c:v>2.5699184241193943E-2</c:v>
                </c:pt>
                <c:pt idx="9">
                  <c:v>1.9234615240028573E-2</c:v>
                </c:pt>
                <c:pt idx="10">
                  <c:v>1.5062140521033045E-2</c:v>
                </c:pt>
                <c:pt idx="11">
                  <c:v>1.2576880568399685E-2</c:v>
                </c:pt>
                <c:pt idx="12">
                  <c:v>1.0630923649486862E-2</c:v>
                </c:pt>
                <c:pt idx="13">
                  <c:v>9.3944287808729009E-3</c:v>
                </c:pt>
                <c:pt idx="14">
                  <c:v>8.4285402804405857E-3</c:v>
                </c:pt>
                <c:pt idx="15">
                  <c:v>7.1626329837224164E-3</c:v>
                </c:pt>
                <c:pt idx="16">
                  <c:v>5.9480771399571444E-3</c:v>
                </c:pt>
                <c:pt idx="17">
                  <c:v>5.1457764745686261E-3</c:v>
                </c:pt>
                <c:pt idx="18">
                  <c:v>4.6608924476523438E-3</c:v>
                </c:pt>
                <c:pt idx="19">
                  <c:v>4.2527874891921356E-3</c:v>
                </c:pt>
                <c:pt idx="20">
                  <c:v>3.8307432051426639E-3</c:v>
                </c:pt>
                <c:pt idx="21">
                  <c:v>3.4189241005977223E-3</c:v>
                </c:pt>
                <c:pt idx="22">
                  <c:v>3.0659298522611933E-3</c:v>
                </c:pt>
                <c:pt idx="23">
                  <c:v>2.7686477951956692E-3</c:v>
                </c:pt>
                <c:pt idx="24">
                  <c:v>2.516461787150859E-3</c:v>
                </c:pt>
                <c:pt idx="25">
                  <c:v>2.311852937859479E-3</c:v>
                </c:pt>
                <c:pt idx="26">
                  <c:v>2.1360099244389311E-3</c:v>
                </c:pt>
                <c:pt idx="27">
                  <c:v>1.9729483853990456E-3</c:v>
                </c:pt>
                <c:pt idx="28">
                  <c:v>1.8333897221908951E-3</c:v>
                </c:pt>
                <c:pt idx="29">
                  <c:v>1.7180857862486374E-3</c:v>
                </c:pt>
                <c:pt idx="30">
                  <c:v>1.6081049584602081E-3</c:v>
                </c:pt>
                <c:pt idx="31">
                  <c:v>1.487801210480809E-3</c:v>
                </c:pt>
                <c:pt idx="32">
                  <c:v>1.3639803014924251E-3</c:v>
                </c:pt>
                <c:pt idx="33">
                  <c:v>1.2466674185181009E-3</c:v>
                </c:pt>
                <c:pt idx="34">
                  <c:v>1.1248975602420961E-3</c:v>
                </c:pt>
                <c:pt idx="35">
                  <c:v>1.0120221044321641E-3</c:v>
                </c:pt>
                <c:pt idx="36">
                  <c:v>9.4945753919025615E-4</c:v>
                </c:pt>
                <c:pt idx="37">
                  <c:v>9.2952144656215931E-4</c:v>
                </c:pt>
                <c:pt idx="38">
                  <c:v>9.0859742114958095E-4</c:v>
                </c:pt>
                <c:pt idx="39">
                  <c:v>8.5565354685914071E-4</c:v>
                </c:pt>
                <c:pt idx="40">
                  <c:v>7.5329950001879625E-4</c:v>
                </c:pt>
                <c:pt idx="41">
                  <c:v>6.5103868275628732E-4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A9-4580-97F8-CE8E233D86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5427128"/>
        <c:axId val="435428440"/>
      </c:scatterChart>
      <c:valAx>
        <c:axId val="435427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28440"/>
        <c:crosses val="autoZero"/>
        <c:crossBetween val="midCat"/>
      </c:valAx>
      <c:valAx>
        <c:axId val="43542844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Log(cost</a:t>
                </a:r>
                <a:r>
                  <a:rPr lang="en-US" baseline="0" dirty="0"/>
                  <a:t> relative error-cost </a:t>
                </a:r>
                <a:r>
                  <a:rPr lang="en-US" baseline="0" dirty="0" err="1"/>
                  <a:t>func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2712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Sheet2!$B$1:$B$212</c:f>
              <c:numCache>
                <c:formatCode>General</c:formatCode>
                <c:ptCount val="2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</c:numCache>
            </c:numRef>
          </c:xVal>
          <c:yVal>
            <c:numRef>
              <c:f>Sheet5!$G$3:$G$55</c:f>
              <c:numCache>
                <c:formatCode>General</c:formatCode>
                <c:ptCount val="53"/>
                <c:pt idx="0">
                  <c:v>1</c:v>
                </c:pt>
                <c:pt idx="1">
                  <c:v>0.69989281886388</c:v>
                </c:pt>
                <c:pt idx="2">
                  <c:v>9.6570203644158636E-2</c:v>
                </c:pt>
                <c:pt idx="3">
                  <c:v>7.2240085744908908E-2</c:v>
                </c:pt>
                <c:pt idx="4">
                  <c:v>7.6420150053590569E-2</c:v>
                </c:pt>
                <c:pt idx="5">
                  <c:v>6.2915326902465166E-2</c:v>
                </c:pt>
                <c:pt idx="6">
                  <c:v>3.4512325830653806E-2</c:v>
                </c:pt>
                <c:pt idx="7">
                  <c:v>5.0267952840300105E-2</c:v>
                </c:pt>
                <c:pt idx="8">
                  <c:v>6.0986066452304394E-2</c:v>
                </c:pt>
                <c:pt idx="9">
                  <c:v>5.3912111468381568E-2</c:v>
                </c:pt>
                <c:pt idx="10">
                  <c:v>3.4083601286173638E-2</c:v>
                </c:pt>
                <c:pt idx="11">
                  <c:v>2.8403001071811363E-2</c:v>
                </c:pt>
                <c:pt idx="12">
                  <c:v>2.8188638799571276E-2</c:v>
                </c:pt>
                <c:pt idx="13">
                  <c:v>1.7899249732047161E-2</c:v>
                </c:pt>
                <c:pt idx="14">
                  <c:v>1.9185423365487675E-2</c:v>
                </c:pt>
                <c:pt idx="15">
                  <c:v>2.9474812433011789E-2</c:v>
                </c:pt>
                <c:pt idx="16">
                  <c:v>4.5123258306538051E-2</c:v>
                </c:pt>
                <c:pt idx="17">
                  <c:v>3.9121114683815648E-2</c:v>
                </c:pt>
                <c:pt idx="18">
                  <c:v>1.7577706323687031E-2</c:v>
                </c:pt>
                <c:pt idx="19">
                  <c:v>1.7363344051446947E-2</c:v>
                </c:pt>
                <c:pt idx="20">
                  <c:v>2.7331189710610937E-2</c:v>
                </c:pt>
                <c:pt idx="21">
                  <c:v>4.2015005359056806E-2</c:v>
                </c:pt>
                <c:pt idx="22">
                  <c:v>4.6730975348338699E-2</c:v>
                </c:pt>
                <c:pt idx="23">
                  <c:v>3.4512325830653806E-2</c:v>
                </c:pt>
                <c:pt idx="24">
                  <c:v>1.3504823151125403E-2</c:v>
                </c:pt>
                <c:pt idx="25">
                  <c:v>1.189710610932476E-2</c:v>
                </c:pt>
                <c:pt idx="26">
                  <c:v>1.4576634512325833E-2</c:v>
                </c:pt>
                <c:pt idx="27">
                  <c:v>2.1329046087888534E-2</c:v>
                </c:pt>
                <c:pt idx="28">
                  <c:v>2.0257234726688104E-2</c:v>
                </c:pt>
                <c:pt idx="29">
                  <c:v>1.0707395498392286E-2</c:v>
                </c:pt>
                <c:pt idx="30">
                  <c:v>7.8778135048231512E-3</c:v>
                </c:pt>
                <c:pt idx="31">
                  <c:v>6.8488745980707401E-3</c:v>
                </c:pt>
                <c:pt idx="32">
                  <c:v>1.1254019292604502E-2</c:v>
                </c:pt>
                <c:pt idx="33">
                  <c:v>1.5755627009646302E-2</c:v>
                </c:pt>
                <c:pt idx="34">
                  <c:v>1.6934619506966776E-2</c:v>
                </c:pt>
                <c:pt idx="35">
                  <c:v>1.2968917470525188E-2</c:v>
                </c:pt>
                <c:pt idx="36">
                  <c:v>1.0825294748124331E-2</c:v>
                </c:pt>
                <c:pt idx="37">
                  <c:v>8.8745980707395505E-3</c:v>
                </c:pt>
                <c:pt idx="38">
                  <c:v>9.1318327974276529E-3</c:v>
                </c:pt>
                <c:pt idx="39">
                  <c:v>1.0557341907824223E-2</c:v>
                </c:pt>
                <c:pt idx="40">
                  <c:v>8.0278670953912116E-3</c:v>
                </c:pt>
                <c:pt idx="41">
                  <c:v>8.9924973204715975E-3</c:v>
                </c:pt>
                <c:pt idx="42">
                  <c:v>7.2240085744908903E-3</c:v>
                </c:pt>
                <c:pt idx="43">
                  <c:v>4.6087888531618441E-3</c:v>
                </c:pt>
                <c:pt idx="44">
                  <c:v>4.662379421221865E-3</c:v>
                </c:pt>
                <c:pt idx="45">
                  <c:v>4.5873526259378348E-3</c:v>
                </c:pt>
                <c:pt idx="46">
                  <c:v>4.4587352625937837E-3</c:v>
                </c:pt>
                <c:pt idx="47">
                  <c:v>3.3654876741693461E-3</c:v>
                </c:pt>
                <c:pt idx="48">
                  <c:v>3.0332261521972136E-3</c:v>
                </c:pt>
                <c:pt idx="49">
                  <c:v>4.844587352625938E-3</c:v>
                </c:pt>
                <c:pt idx="50">
                  <c:v>7.8778135048231512E-3</c:v>
                </c:pt>
                <c:pt idx="51">
                  <c:v>1.0064308681672025E-2</c:v>
                </c:pt>
                <c:pt idx="52">
                  <c:v>8.0921757770632385E-3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074-4BA1-93FC-B6756ADD67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13072"/>
        <c:axId val="521813400"/>
      </c:scatterChart>
      <c:valAx>
        <c:axId val="52181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400"/>
        <c:crosses val="autoZero"/>
        <c:crossBetween val="midCat"/>
      </c:valAx>
      <c:valAx>
        <c:axId val="5218134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relative infinit norm of  gradient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13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Sheet5!$F$206:$F$247</c:f>
              <c:numCache>
                <c:formatCode>General</c:formatCode>
                <c:ptCount val="42"/>
                <c:pt idx="0">
                  <c:v>1</c:v>
                </c:pt>
                <c:pt idx="1">
                  <c:v>0.40127187791965119</c:v>
                </c:pt>
                <c:pt idx="2">
                  <c:v>0.13966427904079726</c:v>
                </c:pt>
                <c:pt idx="3">
                  <c:v>5.5636624104640299E-2</c:v>
                </c:pt>
                <c:pt idx="4">
                  <c:v>3.5440984117097479E-2</c:v>
                </c:pt>
                <c:pt idx="5">
                  <c:v>2.7046901276860789E-2</c:v>
                </c:pt>
                <c:pt idx="6">
                  <c:v>2.0791093117408909E-2</c:v>
                </c:pt>
                <c:pt idx="7">
                  <c:v>1.3011772033634381E-2</c:v>
                </c:pt>
                <c:pt idx="8">
                  <c:v>7.1215820616630345E-3</c:v>
                </c:pt>
                <c:pt idx="9">
                  <c:v>4.7306259732170664E-3</c:v>
                </c:pt>
                <c:pt idx="10">
                  <c:v>3.8658548738710686E-3</c:v>
                </c:pt>
                <c:pt idx="11">
                  <c:v>3.0504951728433506E-3</c:v>
                </c:pt>
                <c:pt idx="12">
                  <c:v>2.4162067891622548E-3</c:v>
                </c:pt>
                <c:pt idx="13">
                  <c:v>2.0272625350358144E-3</c:v>
                </c:pt>
                <c:pt idx="14">
                  <c:v>1.7652071005917161E-3</c:v>
                </c:pt>
                <c:pt idx="15">
                  <c:v>1.540093428838368E-3</c:v>
                </c:pt>
                <c:pt idx="16">
                  <c:v>1.3563375895359702E-3</c:v>
                </c:pt>
                <c:pt idx="17">
                  <c:v>1.2236001245717843E-3</c:v>
                </c:pt>
                <c:pt idx="18">
                  <c:v>1.1054749299283712E-3</c:v>
                </c:pt>
                <c:pt idx="19">
                  <c:v>9.6531921519775769E-4</c:v>
                </c:pt>
                <c:pt idx="20">
                  <c:v>8.2515727187791957E-4</c:v>
                </c:pt>
                <c:pt idx="21">
                  <c:v>7.3127997508564313E-4</c:v>
                </c:pt>
                <c:pt idx="22">
                  <c:v>6.7687947679850511E-4</c:v>
                </c:pt>
                <c:pt idx="23">
                  <c:v>6.2847710993459984E-4</c:v>
                </c:pt>
                <c:pt idx="24">
                  <c:v>5.6755590158829032E-4</c:v>
                </c:pt>
                <c:pt idx="25">
                  <c:v>5.0453441295546556E-4</c:v>
                </c:pt>
                <c:pt idx="26">
                  <c:v>4.5609592027405792E-4</c:v>
                </c:pt>
                <c:pt idx="27">
                  <c:v>4.2082715664901903E-4</c:v>
                </c:pt>
                <c:pt idx="28">
                  <c:v>3.8880722516350044E-4</c:v>
                </c:pt>
                <c:pt idx="29">
                  <c:v>3.5574711927748362E-4</c:v>
                </c:pt>
                <c:pt idx="30">
                  <c:v>3.2706135160386177E-4</c:v>
                </c:pt>
                <c:pt idx="31">
                  <c:v>3.0560697601993148E-4</c:v>
                </c:pt>
                <c:pt idx="32">
                  <c:v>2.8651697290563686E-4</c:v>
                </c:pt>
                <c:pt idx="33">
                  <c:v>2.6751853005294301E-4</c:v>
                </c:pt>
                <c:pt idx="34">
                  <c:v>2.5224042354406726E-4</c:v>
                </c:pt>
                <c:pt idx="35">
                  <c:v>2.4102522578635938E-4</c:v>
                </c:pt>
                <c:pt idx="36">
                  <c:v>2.3001744004982872E-4</c:v>
                </c:pt>
                <c:pt idx="37">
                  <c:v>2.1592463407038305E-4</c:v>
                </c:pt>
                <c:pt idx="38">
                  <c:v>1.9962441606976019E-4</c:v>
                </c:pt>
                <c:pt idx="39">
                  <c:v>1.8467517907194022E-4</c:v>
                </c:pt>
                <c:pt idx="40">
                  <c:v>1.7214699470569916E-4</c:v>
                </c:pt>
                <c:pt idx="41">
                  <c:v>1.6070507630021799E-4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EB-4358-B4F2-9639E8023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5427128"/>
        <c:axId val="435428440"/>
      </c:scatterChart>
      <c:valAx>
        <c:axId val="435427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28440"/>
        <c:crosses val="autoZero"/>
        <c:crossBetween val="midCat"/>
      </c:valAx>
      <c:valAx>
        <c:axId val="43542844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Log(cost</a:t>
                </a:r>
                <a:r>
                  <a:rPr lang="en-US" baseline="0"/>
                  <a:t> relative error-cost func)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2712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Sheet5!$F$253:$F$294</c:f>
              <c:numCache>
                <c:formatCode>General</c:formatCode>
                <c:ptCount val="42"/>
                <c:pt idx="0">
                  <c:v>1</c:v>
                </c:pt>
                <c:pt idx="1">
                  <c:v>0.42089765217338732</c:v>
                </c:pt>
                <c:pt idx="2">
                  <c:v>0.16677126980959808</c:v>
                </c:pt>
                <c:pt idx="3">
                  <c:v>8.5467418841867857E-2</c:v>
                </c:pt>
                <c:pt idx="4">
                  <c:v>6.57887258369763E-2</c:v>
                </c:pt>
                <c:pt idx="5">
                  <c:v>5.746527840761366E-2</c:v>
                </c:pt>
                <c:pt idx="6">
                  <c:v>5.1273014203051026E-2</c:v>
                </c:pt>
                <c:pt idx="7">
                  <c:v>4.349791700677804E-2</c:v>
                </c:pt>
                <c:pt idx="8">
                  <c:v>3.7480092147508567E-2</c:v>
                </c:pt>
                <c:pt idx="9">
                  <c:v>3.502941585493418E-2</c:v>
                </c:pt>
                <c:pt idx="10">
                  <c:v>3.4175297937564617E-2</c:v>
                </c:pt>
                <c:pt idx="11">
                  <c:v>3.3359695743921836E-2</c:v>
                </c:pt>
                <c:pt idx="12">
                  <c:v>3.2703114513232601E-2</c:v>
                </c:pt>
                <c:pt idx="13">
                  <c:v>3.2284339156040079E-2</c:v>
                </c:pt>
                <c:pt idx="14">
                  <c:v>3.1975366866803315E-2</c:v>
                </c:pt>
                <c:pt idx="15">
                  <c:v>3.1699649912024522E-2</c:v>
                </c:pt>
                <c:pt idx="16">
                  <c:v>3.1464444001039982E-2</c:v>
                </c:pt>
                <c:pt idx="17">
                  <c:v>3.1309353213976918E-2</c:v>
                </c:pt>
                <c:pt idx="18">
                  <c:v>3.1159946065893934E-2</c:v>
                </c:pt>
                <c:pt idx="19">
                  <c:v>3.1013441201545467E-2</c:v>
                </c:pt>
                <c:pt idx="20">
                  <c:v>3.0854420238591911E-2</c:v>
                </c:pt>
                <c:pt idx="21">
                  <c:v>3.0752356593928179E-2</c:v>
                </c:pt>
                <c:pt idx="22">
                  <c:v>3.0690320279102953E-2</c:v>
                </c:pt>
                <c:pt idx="23">
                  <c:v>3.0632093211679274E-2</c:v>
                </c:pt>
                <c:pt idx="24">
                  <c:v>3.0554275729047627E-2</c:v>
                </c:pt>
                <c:pt idx="25">
                  <c:v>3.0477304745838551E-2</c:v>
                </c:pt>
                <c:pt idx="26">
                  <c:v>3.0422826461571951E-2</c:v>
                </c:pt>
                <c:pt idx="27">
                  <c:v>3.0382678203244508E-2</c:v>
                </c:pt>
                <c:pt idx="28">
                  <c:v>3.0342167159450255E-2</c:v>
                </c:pt>
                <c:pt idx="29">
                  <c:v>3.0297363154298707E-2</c:v>
                </c:pt>
                <c:pt idx="30">
                  <c:v>3.0258605573594055E-2</c:v>
                </c:pt>
                <c:pt idx="31">
                  <c:v>3.0233694304872813E-2</c:v>
                </c:pt>
                <c:pt idx="32">
                  <c:v>3.0213438782975686E-2</c:v>
                </c:pt>
                <c:pt idx="33">
                  <c:v>3.0188890299721258E-2</c:v>
                </c:pt>
                <c:pt idx="34">
                  <c:v>3.0160351176331878E-2</c:v>
                </c:pt>
                <c:pt idx="35">
                  <c:v>3.0132416695387181E-2</c:v>
                </c:pt>
                <c:pt idx="36">
                  <c:v>3.0106296141776557E-2</c:v>
                </c:pt>
                <c:pt idx="37">
                  <c:v>3.0076789590475671E-2</c:v>
                </c:pt>
                <c:pt idx="38">
                  <c:v>3.0041478471705754E-2</c:v>
                </c:pt>
                <c:pt idx="39">
                  <c:v>3.000913010091482E-2</c:v>
                </c:pt>
                <c:pt idx="40">
                  <c:v>2.9987121115928092E-2</c:v>
                </c:pt>
                <c:pt idx="41">
                  <c:v>2.9971219019632737E-2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E7-435D-9897-B9A1579812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5427128"/>
        <c:axId val="435428440"/>
      </c:scatterChart>
      <c:valAx>
        <c:axId val="435427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28440"/>
        <c:crosses val="autoZero"/>
        <c:crossBetween val="midCat"/>
      </c:valAx>
      <c:valAx>
        <c:axId val="43542844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Log(cost</a:t>
                </a:r>
                <a:r>
                  <a:rPr lang="en-US" baseline="0"/>
                  <a:t> relative error-cost func)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2712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Sheet5!$F$301:$F$342</c:f>
              <c:numCache>
                <c:formatCode>General</c:formatCode>
                <c:ptCount val="42"/>
                <c:pt idx="0">
                  <c:v>1</c:v>
                </c:pt>
                <c:pt idx="1">
                  <c:v>0.5440791035448348</c:v>
                </c:pt>
                <c:pt idx="2">
                  <c:v>0.34586435931845372</c:v>
                </c:pt>
                <c:pt idx="3">
                  <c:v>0.2805361096442569</c:v>
                </c:pt>
                <c:pt idx="4">
                  <c:v>0.26467567449724577</c:v>
                </c:pt>
                <c:pt idx="5">
                  <c:v>0.25704194987718798</c:v>
                </c:pt>
                <c:pt idx="6">
                  <c:v>0.25145218566660044</c:v>
                </c:pt>
                <c:pt idx="7">
                  <c:v>0.24453450121843101</c:v>
                </c:pt>
                <c:pt idx="8">
                  <c:v>0.23912834947411257</c:v>
                </c:pt>
                <c:pt idx="9">
                  <c:v>0.2368930251486098</c:v>
                </c:pt>
                <c:pt idx="10">
                  <c:v>0.23616874906134788</c:v>
                </c:pt>
                <c:pt idx="11">
                  <c:v>0.23551908067805807</c:v>
                </c:pt>
                <c:pt idx="12">
                  <c:v>0.23493142389287494</c:v>
                </c:pt>
                <c:pt idx="13">
                  <c:v>0.23446875923512567</c:v>
                </c:pt>
                <c:pt idx="14">
                  <c:v>0.23404969648229518</c:v>
                </c:pt>
                <c:pt idx="15">
                  <c:v>0.23362869586702387</c:v>
                </c:pt>
                <c:pt idx="16">
                  <c:v>0.23324209231007734</c:v>
                </c:pt>
                <c:pt idx="17">
                  <c:v>0.23293784790686634</c:v>
                </c:pt>
                <c:pt idx="18">
                  <c:v>0.23267817433979449</c:v>
                </c:pt>
                <c:pt idx="19">
                  <c:v>0.23238749497366926</c:v>
                </c:pt>
                <c:pt idx="20">
                  <c:v>0.23205612049628657</c:v>
                </c:pt>
                <c:pt idx="21">
                  <c:v>0.23176980132065325</c:v>
                </c:pt>
                <c:pt idx="22">
                  <c:v>0.23156341897070434</c:v>
                </c:pt>
                <c:pt idx="23">
                  <c:v>0.23138077543565566</c:v>
                </c:pt>
                <c:pt idx="24">
                  <c:v>0.23117439308570681</c:v>
                </c:pt>
                <c:pt idx="25">
                  <c:v>0.23095444569867207</c:v>
                </c:pt>
                <c:pt idx="26">
                  <c:v>0.23074079636457004</c:v>
                </c:pt>
                <c:pt idx="27">
                  <c:v>0.230524724702417</c:v>
                </c:pt>
                <c:pt idx="28">
                  <c:v>0.23031155983392518</c:v>
                </c:pt>
                <c:pt idx="29">
                  <c:v>0.23011874252106213</c:v>
                </c:pt>
                <c:pt idx="30">
                  <c:v>0.22995789993847288</c:v>
                </c:pt>
                <c:pt idx="31">
                  <c:v>0.22982757868932671</c:v>
                </c:pt>
                <c:pt idx="32">
                  <c:v>0.22969822637140103</c:v>
                </c:pt>
                <c:pt idx="33">
                  <c:v>0.22955724687883028</c:v>
                </c:pt>
                <c:pt idx="34">
                  <c:v>0.22951170711147068</c:v>
                </c:pt>
                <c:pt idx="35">
                  <c:v>0.22925542480367028</c:v>
                </c:pt>
                <c:pt idx="36">
                  <c:v>0.22914835790381419</c:v>
                </c:pt>
                <c:pt idx="37">
                  <c:v>0.22891532994530381</c:v>
                </c:pt>
                <c:pt idx="38">
                  <c:v>0.22880923197666811</c:v>
                </c:pt>
                <c:pt idx="39">
                  <c:v>0.22877435045273309</c:v>
                </c:pt>
                <c:pt idx="40">
                  <c:v>0.22867697286508115</c:v>
                </c:pt>
                <c:pt idx="41">
                  <c:v>0.22862222825112757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AA3-495C-A8E3-11824FDE50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5427128"/>
        <c:axId val="435428440"/>
      </c:scatterChart>
      <c:valAx>
        <c:axId val="435427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28440"/>
        <c:crosses val="autoZero"/>
        <c:crossBetween val="midCat"/>
      </c:valAx>
      <c:valAx>
        <c:axId val="43542844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Log(cost</a:t>
                </a:r>
                <a:r>
                  <a:rPr lang="en-US" baseline="0"/>
                  <a:t> relative error-cost func)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2712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Sheet5!$F$350:$F$391</c:f>
              <c:numCache>
                <c:formatCode>General</c:formatCode>
                <c:ptCount val="42"/>
                <c:pt idx="0">
                  <c:v>1</c:v>
                </c:pt>
                <c:pt idx="1">
                  <c:v>0.85833103910362518</c:v>
                </c:pt>
                <c:pt idx="2">
                  <c:v>0.78335450658582129</c:v>
                </c:pt>
                <c:pt idx="3">
                  <c:v>0.75968966535204541</c:v>
                </c:pt>
                <c:pt idx="4">
                  <c:v>0.75351514689151222</c:v>
                </c:pt>
                <c:pt idx="5">
                  <c:v>0.75131932028884074</c:v>
                </c:pt>
                <c:pt idx="6">
                  <c:v>0.74979849476418081</c:v>
                </c:pt>
                <c:pt idx="7">
                  <c:v>0.74802226342621925</c:v>
                </c:pt>
                <c:pt idx="8">
                  <c:v>0.74676347763208961</c:v>
                </c:pt>
                <c:pt idx="9">
                  <c:v>0.74623276425380047</c:v>
                </c:pt>
                <c:pt idx="10">
                  <c:v>0.74580487659255468</c:v>
                </c:pt>
                <c:pt idx="11">
                  <c:v>0.74509670592840016</c:v>
                </c:pt>
                <c:pt idx="12">
                  <c:v>0.7443122452161165</c:v>
                </c:pt>
                <c:pt idx="13">
                  <c:v>0.74325579389745955</c:v>
                </c:pt>
                <c:pt idx="14">
                  <c:v>0.74266205830549847</c:v>
                </c:pt>
                <c:pt idx="15">
                  <c:v>0.74186930519667915</c:v>
                </c:pt>
                <c:pt idx="16">
                  <c:v>0.74166033680397769</c:v>
                </c:pt>
                <c:pt idx="17">
                  <c:v>0.74106162577409518</c:v>
                </c:pt>
                <c:pt idx="18">
                  <c:v>0.74047286562005565</c:v>
                </c:pt>
                <c:pt idx="19">
                  <c:v>0.7400831229828746</c:v>
                </c:pt>
                <c:pt idx="20">
                  <c:v>0.73898852664015313</c:v>
                </c:pt>
                <c:pt idx="21">
                  <c:v>0.73782924960445262</c:v>
                </c:pt>
                <c:pt idx="22">
                  <c:v>0.73770818061503041</c:v>
                </c:pt>
                <c:pt idx="23">
                  <c:v>0.73688889183729656</c:v>
                </c:pt>
                <c:pt idx="24">
                  <c:v>0.73610443112501278</c:v>
                </c:pt>
                <c:pt idx="25">
                  <c:v>0.73582414812210395</c:v>
                </c:pt>
                <c:pt idx="26">
                  <c:v>0.7349700312789198</c:v>
                </c:pt>
                <c:pt idx="27">
                  <c:v>0.73493354473416239</c:v>
                </c:pt>
                <c:pt idx="28">
                  <c:v>0.73446751204885219</c:v>
                </c:pt>
                <c:pt idx="29">
                  <c:v>0.73397660217393468</c:v>
                </c:pt>
                <c:pt idx="30">
                  <c:v>0.73313575316520774</c:v>
                </c:pt>
                <c:pt idx="31">
                  <c:v>0.73199140244327177</c:v>
                </c:pt>
                <c:pt idx="32">
                  <c:v>0.73197813460881445</c:v>
                </c:pt>
                <c:pt idx="33">
                  <c:v>0.73166634049906953</c:v>
                </c:pt>
                <c:pt idx="34">
                  <c:v>0.73157346565786896</c:v>
                </c:pt>
                <c:pt idx="35">
                  <c:v>0.73083378388687836</c:v>
                </c:pt>
                <c:pt idx="36">
                  <c:v>0.73028648571551769</c:v>
                </c:pt>
                <c:pt idx="37">
                  <c:v>0.72983869630258624</c:v>
                </c:pt>
                <c:pt idx="38">
                  <c:v>0.72969938404078538</c:v>
                </c:pt>
                <c:pt idx="39">
                  <c:v>0.72908242973852422</c:v>
                </c:pt>
                <c:pt idx="40">
                  <c:v>0.72872088124956458</c:v>
                </c:pt>
                <c:pt idx="41">
                  <c:v>0.72860644617737103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9A-447C-B40D-17E2E4E60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0335936"/>
        <c:axId val="610339544"/>
      </c:scatterChart>
      <c:valAx>
        <c:axId val="610335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339544"/>
        <c:crosses val="autoZero"/>
        <c:crossBetween val="midCat"/>
      </c:valAx>
      <c:valAx>
        <c:axId val="610339544"/>
        <c:scaling>
          <c:logBase val="10"/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>
                    <a:effectLst/>
                  </a:rPr>
                  <a:t>Log(cost relative error-cost func)</a:t>
                </a:r>
                <a:endParaRPr lang="en-US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335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Sheet5!$F$400:$F$441</c:f>
              <c:numCache>
                <c:formatCode>General</c:formatCode>
                <c:ptCount val="42"/>
                <c:pt idx="0">
                  <c:v>1</c:v>
                </c:pt>
                <c:pt idx="1">
                  <c:v>0.96149433809126172</c:v>
                </c:pt>
                <c:pt idx="2">
                  <c:v>0.81570506567189816</c:v>
                </c:pt>
                <c:pt idx="3">
                  <c:v>0.78771158993889356</c:v>
                </c:pt>
                <c:pt idx="4">
                  <c:v>0.77698400930254352</c:v>
                </c:pt>
                <c:pt idx="5">
                  <c:v>0.77371251082825421</c:v>
                </c:pt>
                <c:pt idx="6">
                  <c:v>0.77158900239587325</c:v>
                </c:pt>
                <c:pt idx="7">
                  <c:v>0.76929848521504329</c:v>
                </c:pt>
                <c:pt idx="8">
                  <c:v>0.76677072196165041</c:v>
                </c:pt>
                <c:pt idx="9">
                  <c:v>0.76504756627671955</c:v>
                </c:pt>
                <c:pt idx="10">
                  <c:v>0.76451220178402812</c:v>
                </c:pt>
                <c:pt idx="11">
                  <c:v>0.76422656999929772</c:v>
                </c:pt>
                <c:pt idx="12">
                  <c:v>0.76378953776036596</c:v>
                </c:pt>
                <c:pt idx="13">
                  <c:v>0.76337747879223017</c:v>
                </c:pt>
                <c:pt idx="14">
                  <c:v>0.76289752374411768</c:v>
                </c:pt>
                <c:pt idx="15">
                  <c:v>0.76263686523018337</c:v>
                </c:pt>
                <c:pt idx="16">
                  <c:v>0.76223182999445915</c:v>
                </c:pt>
                <c:pt idx="17">
                  <c:v>0.76182991641758435</c:v>
                </c:pt>
                <c:pt idx="18">
                  <c:v>0.76168632011050685</c:v>
                </c:pt>
                <c:pt idx="19">
                  <c:v>0.76143034408484678</c:v>
                </c:pt>
                <c:pt idx="20">
                  <c:v>0.76114393188540397</c:v>
                </c:pt>
                <c:pt idx="21">
                  <c:v>0.76081381646206803</c:v>
                </c:pt>
                <c:pt idx="22">
                  <c:v>0.76050399182125383</c:v>
                </c:pt>
                <c:pt idx="23">
                  <c:v>0.76025894160156715</c:v>
                </c:pt>
                <c:pt idx="24">
                  <c:v>0.76000374599061948</c:v>
                </c:pt>
                <c:pt idx="25">
                  <c:v>0.75968455637325683</c:v>
                </c:pt>
                <c:pt idx="26">
                  <c:v>0.75918274971319766</c:v>
                </c:pt>
                <c:pt idx="27">
                  <c:v>0.75877849489218574</c:v>
                </c:pt>
                <c:pt idx="28">
                  <c:v>0.75839531126840809</c:v>
                </c:pt>
                <c:pt idx="29">
                  <c:v>0.75821659629927352</c:v>
                </c:pt>
                <c:pt idx="30">
                  <c:v>0.75805192879496175</c:v>
                </c:pt>
                <c:pt idx="31">
                  <c:v>0.75787633548467659</c:v>
                </c:pt>
                <c:pt idx="32">
                  <c:v>0.75781468272239882</c:v>
                </c:pt>
                <c:pt idx="33">
                  <c:v>0.75752983135238072</c:v>
                </c:pt>
                <c:pt idx="34">
                  <c:v>0.75744242490459435</c:v>
                </c:pt>
                <c:pt idx="35">
                  <c:v>0.75739872168070121</c:v>
                </c:pt>
                <c:pt idx="36">
                  <c:v>0.75617893348525411</c:v>
                </c:pt>
                <c:pt idx="37">
                  <c:v>0.75617893348525411</c:v>
                </c:pt>
                <c:pt idx="38">
                  <c:v>0.75589720377408565</c:v>
                </c:pt>
                <c:pt idx="39">
                  <c:v>0.75572161046380049</c:v>
                </c:pt>
                <c:pt idx="40">
                  <c:v>0.75559050079212098</c:v>
                </c:pt>
                <c:pt idx="41">
                  <c:v>0.75558191623028481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EA4-4E14-9916-0B1C0C2D3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0335936"/>
        <c:axId val="610339544"/>
      </c:scatterChart>
      <c:valAx>
        <c:axId val="610335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339544"/>
        <c:crosses val="autoZero"/>
        <c:crossBetween val="midCat"/>
      </c:valAx>
      <c:valAx>
        <c:axId val="610339544"/>
        <c:scaling>
          <c:logBase val="10"/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>
                    <a:effectLst/>
                  </a:rPr>
                  <a:t>Log(cost relative error-cost func)</a:t>
                </a:r>
                <a:endParaRPr lang="en-US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335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Sheet5!$F$448:$F$471</c:f>
              <c:numCache>
                <c:formatCode>General</c:formatCode>
                <c:ptCount val="24"/>
                <c:pt idx="0">
                  <c:v>1</c:v>
                </c:pt>
                <c:pt idx="1">
                  <c:v>0.93428523658251128</c:v>
                </c:pt>
                <c:pt idx="2">
                  <c:v>0.68171208827955199</c:v>
                </c:pt>
                <c:pt idx="3">
                  <c:v>0.65087109179067049</c:v>
                </c:pt>
                <c:pt idx="4">
                  <c:v>0.63340310984785153</c:v>
                </c:pt>
                <c:pt idx="5">
                  <c:v>0.62493696706236412</c:v>
                </c:pt>
                <c:pt idx="6">
                  <c:v>0.61766594215014214</c:v>
                </c:pt>
                <c:pt idx="7">
                  <c:v>0.61497876609262669</c:v>
                </c:pt>
                <c:pt idx="8">
                  <c:v>0.61254372178565464</c:v>
                </c:pt>
                <c:pt idx="9">
                  <c:v>0.61024912222036454</c:v>
                </c:pt>
                <c:pt idx="10">
                  <c:v>0.60882193613108171</c:v>
                </c:pt>
                <c:pt idx="11">
                  <c:v>0.60801939475004174</c:v>
                </c:pt>
                <c:pt idx="12">
                  <c:v>0.60723624811904364</c:v>
                </c:pt>
                <c:pt idx="13">
                  <c:v>0.60656679485035947</c:v>
                </c:pt>
                <c:pt idx="14">
                  <c:v>0.60596488881457955</c:v>
                </c:pt>
                <c:pt idx="15">
                  <c:v>0.60540177227888314</c:v>
                </c:pt>
                <c:pt idx="16">
                  <c:v>0.60490419662263839</c:v>
                </c:pt>
                <c:pt idx="17">
                  <c:v>0.60446346764755055</c:v>
                </c:pt>
                <c:pt idx="18">
                  <c:v>0.60403878950008361</c:v>
                </c:pt>
                <c:pt idx="19">
                  <c:v>0.60364420665440566</c:v>
                </c:pt>
                <c:pt idx="20">
                  <c:v>0.6032696873432537</c:v>
                </c:pt>
                <c:pt idx="21">
                  <c:v>0.60293797023909046</c:v>
                </c:pt>
                <c:pt idx="22">
                  <c:v>0.60264905534191604</c:v>
                </c:pt>
                <c:pt idx="23">
                  <c:v>0.60236080922922597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8B-4C41-85E0-94D2A0E66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0335936"/>
        <c:axId val="610339544"/>
      </c:scatterChart>
      <c:valAx>
        <c:axId val="610335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339544"/>
        <c:crosses val="autoZero"/>
        <c:crossBetween val="midCat"/>
      </c:valAx>
      <c:valAx>
        <c:axId val="610339544"/>
        <c:scaling>
          <c:logBase val="10"/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>
                    <a:effectLst/>
                  </a:rPr>
                  <a:t>Log(cost relative error-cost func)</a:t>
                </a:r>
                <a:endParaRPr lang="en-US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335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086438799255858"/>
          <c:y val="2.5276133586749933E-2"/>
          <c:w val="0.79833813701169265"/>
          <c:h val="0.7868335637042878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ot"/>
              </a:ln>
              <a:effectLst/>
            </c:spPr>
          </c:marker>
          <c:xVal>
            <c:numRef>
              <c:f>Sheet1!$A$1:$A$28</c:f>
              <c:numCache>
                <c:formatCode>General</c:formatCode>
                <c:ptCount val="2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</c:numCache>
            </c:numRef>
          </c:xVal>
          <c:yVal>
            <c:numRef>
              <c:f>Sheet1!$F$1:$F$28</c:f>
              <c:numCache>
                <c:formatCode>General</c:formatCode>
                <c:ptCount val="28"/>
                <c:pt idx="0">
                  <c:v>1</c:v>
                </c:pt>
                <c:pt idx="1">
                  <c:v>0.21926783114992721</c:v>
                </c:pt>
                <c:pt idx="2">
                  <c:v>4.8667685589519651E-2</c:v>
                </c:pt>
                <c:pt idx="3">
                  <c:v>2.7272052401746724E-2</c:v>
                </c:pt>
                <c:pt idx="4">
                  <c:v>1.3482605531295487E-2</c:v>
                </c:pt>
                <c:pt idx="5">
                  <c:v>8.5510625909752547E-3</c:v>
                </c:pt>
                <c:pt idx="6">
                  <c:v>5.2706404657933041E-3</c:v>
                </c:pt>
                <c:pt idx="7">
                  <c:v>3.5420232896652111E-3</c:v>
                </c:pt>
                <c:pt idx="8">
                  <c:v>2.5725909752547307E-3</c:v>
                </c:pt>
                <c:pt idx="9">
                  <c:v>1.8995633187772927E-3</c:v>
                </c:pt>
                <c:pt idx="10">
                  <c:v>1.4580058224163027E-3</c:v>
                </c:pt>
                <c:pt idx="11">
                  <c:v>1.205947598253275E-3</c:v>
                </c:pt>
                <c:pt idx="12">
                  <c:v>9.91604075691412E-4</c:v>
                </c:pt>
                <c:pt idx="13">
                  <c:v>7.626666666666667E-4</c:v>
                </c:pt>
                <c:pt idx="14">
                  <c:v>5.3667831149927219E-4</c:v>
                </c:pt>
                <c:pt idx="15">
                  <c:v>3.8924163027656479E-4</c:v>
                </c:pt>
                <c:pt idx="16">
                  <c:v>3.0367394468704513E-4</c:v>
                </c:pt>
                <c:pt idx="17">
                  <c:v>2.4507132459970885E-4</c:v>
                </c:pt>
                <c:pt idx="18">
                  <c:v>2.0052983988355169E-4</c:v>
                </c:pt>
                <c:pt idx="19">
                  <c:v>1.5815574963609898E-4</c:v>
                </c:pt>
                <c:pt idx="20">
                  <c:v>1.2778180494905385E-4</c:v>
                </c:pt>
                <c:pt idx="21">
                  <c:v>1.0648093158660844E-4</c:v>
                </c:pt>
                <c:pt idx="22">
                  <c:v>8.9083551673944686E-5</c:v>
                </c:pt>
                <c:pt idx="23">
                  <c:v>7.4795342066957785E-5</c:v>
                </c:pt>
                <c:pt idx="24">
                  <c:v>6.5773071324599705E-5</c:v>
                </c:pt>
                <c:pt idx="25">
                  <c:v>5.9451382823871904E-5</c:v>
                </c:pt>
                <c:pt idx="26">
                  <c:v>5.2634352256186315E-5</c:v>
                </c:pt>
                <c:pt idx="27">
                  <c:v>4.5085152838427948E-5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E01-4916-8958-A37FF304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6651824"/>
        <c:axId val="526650840"/>
      </c:scatterChart>
      <c:valAx>
        <c:axId val="526651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t" anchorCtr="0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</a:t>
                </a:r>
              </a:p>
            </c:rich>
          </c:tx>
          <c:layout>
            <c:manualLayout>
              <c:xMode val="edge"/>
              <c:yMode val="edge"/>
              <c:x val="0.48248976522760967"/>
              <c:y val="0.925904244728029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t" anchorCtr="0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650840"/>
        <c:crosses val="autoZero"/>
        <c:crossBetween val="midCat"/>
      </c:valAx>
      <c:valAx>
        <c:axId val="52665084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cost function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651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7T08:28:47.481" idx="1">
    <p:pos x="6703" y="85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0.33297</cdr:x>
      <cdr:y>0.39903</cdr:y>
    </cdr:from>
    <cdr:to>
      <cdr:x>0.54535</cdr:x>
      <cdr:y>0.65572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433515" y="1421502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2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5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9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0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9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6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6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84A4F-C95B-4D77-BA39-BF7E41A5413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EC427-A338-4603-8F8A-A69F01BFF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chart" Target="../charts/chart2.xml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34.png"/><Relationship Id="rId5" Type="http://schemas.openxmlformats.org/officeDocument/2006/relationships/image" Target="../media/image50.png"/><Relationship Id="rId10" Type="http://schemas.openxmlformats.org/officeDocument/2006/relationships/image" Target="../media/image33.png"/><Relationship Id="rId4" Type="http://schemas.openxmlformats.org/officeDocument/2006/relationships/image" Target="../media/image49.png"/><Relationship Id="rId9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34.png"/><Relationship Id="rId5" Type="http://schemas.openxmlformats.org/officeDocument/2006/relationships/image" Target="../media/image58.png"/><Relationship Id="rId10" Type="http://schemas.openxmlformats.org/officeDocument/2006/relationships/image" Target="../media/image33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4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3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33.png"/><Relationship Id="rId5" Type="http://schemas.openxmlformats.org/officeDocument/2006/relationships/image" Target="../media/image49.png"/><Relationship Id="rId10" Type="http://schemas.openxmlformats.org/officeDocument/2006/relationships/chart" Target="../charts/chart5.xml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4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3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11" Type="http://schemas.openxmlformats.org/officeDocument/2006/relationships/image" Target="../media/image33.png"/><Relationship Id="rId5" Type="http://schemas.openxmlformats.org/officeDocument/2006/relationships/image" Target="../media/image49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54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3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33.png"/><Relationship Id="rId5" Type="http://schemas.openxmlformats.org/officeDocument/2006/relationships/image" Target="../media/image4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54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3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49.png"/><Relationship Id="rId10" Type="http://schemas.openxmlformats.org/officeDocument/2006/relationships/chart" Target="../charts/chart8.xml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10" Type="http://schemas.openxmlformats.org/officeDocument/2006/relationships/chart" Target="../charts/chart12.xml"/><Relationship Id="rId9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7" Type="http://schemas.openxmlformats.org/officeDocument/2006/relationships/image" Target="../media/image11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07.png"/><Relationship Id="rId9" Type="http://schemas.openxmlformats.org/officeDocument/2006/relationships/chart" Target="../charts/char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chart" Target="../charts/chart18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7.xml"/><Relationship Id="rId5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7" Type="http://schemas.openxmlformats.org/officeDocument/2006/relationships/chart" Target="../charts/chart19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0" Type="http://schemas.openxmlformats.org/officeDocument/2006/relationships/image" Target="../media/image127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248" y="211015"/>
            <a:ext cx="4165618" cy="3167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045" y="211015"/>
            <a:ext cx="43521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data</a:t>
            </a:r>
          </a:p>
          <a:p>
            <a:r>
              <a:rPr lang="en-US" dirty="0" smtClean="0"/>
              <a:t>Compressible elastic wave equation</a:t>
            </a:r>
          </a:p>
          <a:p>
            <a:r>
              <a:rPr lang="en-US" b="1" dirty="0" smtClean="0"/>
              <a:t>Ex.1-top</a:t>
            </a:r>
          </a:p>
          <a:p>
            <a:r>
              <a:rPr lang="en-US" dirty="0" smtClean="0"/>
              <a:t>1 source @ (0.5,0.8)</a:t>
            </a:r>
          </a:p>
          <a:p>
            <a:r>
              <a:rPr lang="en-US" dirty="0" smtClean="0"/>
              <a:t>Receivers: entire </a:t>
            </a:r>
            <a:r>
              <a:rPr lang="en-US" dirty="0" err="1" smtClean="0"/>
              <a:t>wavefield</a:t>
            </a:r>
            <a:r>
              <a:rPr lang="en-US" dirty="0" smtClean="0"/>
              <a:t> is considered.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freq</a:t>
            </a:r>
            <a:r>
              <a:rPr lang="en-US" dirty="0" smtClean="0"/>
              <a:t> @ (w=100 cycle)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=10</a:t>
            </a:r>
          </a:p>
          <a:p>
            <a:r>
              <a:rPr lang="en-US" dirty="0" err="1" smtClean="0"/>
              <a:t>E_inclusion</a:t>
            </a:r>
            <a:r>
              <a:rPr lang="en-US" dirty="0" smtClean="0"/>
              <a:t>=20</a:t>
            </a:r>
          </a:p>
          <a:p>
            <a:r>
              <a:rPr lang="en-US" dirty="0" err="1" smtClean="0"/>
              <a:t>Initial_guess_inclusion</a:t>
            </a:r>
            <a:r>
              <a:rPr lang="en-US" dirty="0" smtClean="0"/>
              <a:t>=15</a:t>
            </a:r>
          </a:p>
          <a:p>
            <a:r>
              <a:rPr lang="en-US" dirty="0" smtClean="0"/>
              <a:t>Diameter=0.5</a:t>
            </a:r>
          </a:p>
          <a:p>
            <a:r>
              <a:rPr lang="en-US" dirty="0" smtClean="0"/>
              <a:t>Domain= 1x1</a:t>
            </a:r>
          </a:p>
          <a:p>
            <a:r>
              <a:rPr lang="en-US" dirty="0" smtClean="0"/>
              <a:t>Mesh =100x100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247" y="3405187"/>
            <a:ext cx="4165619" cy="3206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715" y="4314027"/>
            <a:ext cx="4352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Ex.1-bottom</a:t>
            </a:r>
            <a:endParaRPr lang="en-US" dirty="0" smtClean="0"/>
          </a:p>
          <a:p>
            <a:r>
              <a:rPr lang="en-US" dirty="0" smtClean="0"/>
              <a:t>Same input except </a:t>
            </a:r>
            <a:r>
              <a:rPr lang="en-US" dirty="0" err="1" smtClean="0"/>
              <a:t>Initial_guess_inclusion</a:t>
            </a:r>
            <a:r>
              <a:rPr lang="en-US" dirty="0" smtClean="0"/>
              <a:t>=19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041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71" y="224056"/>
            <a:ext cx="5342857" cy="3495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03" y="100231"/>
            <a:ext cx="4662222" cy="382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790" y="3719294"/>
            <a:ext cx="670048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0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0"/>
            <a:ext cx="56102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Incompressibe</a:t>
            </a:r>
            <a:r>
              <a:rPr lang="en-US" dirty="0"/>
              <a:t> viscoelastic wave equation inversion</a:t>
            </a:r>
          </a:p>
          <a:p>
            <a:r>
              <a:rPr lang="en-US" dirty="0" smtClean="0"/>
              <a:t>Input data</a:t>
            </a:r>
          </a:p>
          <a:p>
            <a:r>
              <a:rPr lang="en-US" dirty="0" smtClean="0"/>
              <a:t>1 source @ (0.015,0.024)</a:t>
            </a:r>
          </a:p>
          <a:p>
            <a:r>
              <a:rPr lang="en-US" dirty="0" smtClean="0"/>
              <a:t>Receivers: 44 RCV@0.005.</a:t>
            </a:r>
          </a:p>
          <a:p>
            <a:r>
              <a:rPr lang="en-US" dirty="0" smtClean="0"/>
              <a:t>11 </a:t>
            </a:r>
            <a:r>
              <a:rPr lang="en-US" dirty="0" err="1" smtClean="0"/>
              <a:t>freq</a:t>
            </a:r>
            <a:r>
              <a:rPr lang="en-US" dirty="0" smtClean="0"/>
              <a:t> @ (w=100-600@50 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 (1+i*w/</a:t>
            </a:r>
            <a:r>
              <a:rPr lang="en-US" dirty="0" err="1" smtClean="0"/>
              <a:t>w_bar</a:t>
            </a:r>
            <a:r>
              <a:rPr lang="en-US" dirty="0"/>
              <a:t>) </a:t>
            </a:r>
            <a:r>
              <a:rPr lang="en-US" dirty="0" err="1"/>
              <a:t>kpa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w_bar</a:t>
            </a:r>
            <a:r>
              <a:rPr lang="en-US" dirty="0" smtClean="0"/>
              <a:t>=15000</a:t>
            </a:r>
          </a:p>
          <a:p>
            <a:r>
              <a:rPr lang="en-US" dirty="0" err="1" smtClean="0"/>
              <a:t>Initial_guess</a:t>
            </a:r>
            <a:r>
              <a:rPr lang="en-US" dirty="0" smtClean="0"/>
              <a:t> inclusion=50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/>
              <a:t>kpa</a:t>
            </a:r>
            <a:endParaRPr lang="en-US" dirty="0" smtClean="0"/>
          </a:p>
          <a:p>
            <a:r>
              <a:rPr lang="en-US" dirty="0" smtClean="0"/>
              <a:t>Diameter=0.014=14 mm</a:t>
            </a:r>
          </a:p>
          <a:p>
            <a:r>
              <a:rPr lang="en-US" dirty="0" smtClean="0"/>
              <a:t>Domain= 0.03x0.03= 30 mmx30 mm</a:t>
            </a:r>
          </a:p>
          <a:p>
            <a:r>
              <a:rPr lang="en-US" dirty="0" smtClean="0"/>
              <a:t>Mesh =60x60</a:t>
            </a:r>
          </a:p>
          <a:p>
            <a:r>
              <a:rPr lang="en-US" dirty="0" smtClean="0"/>
              <a:t>Only one component of the </a:t>
            </a:r>
            <a:r>
              <a:rPr lang="en-US" dirty="0" err="1" smtClean="0"/>
              <a:t>wavefield</a:t>
            </a:r>
            <a:r>
              <a:rPr lang="en-US" dirty="0" smtClean="0"/>
              <a:t> is considered (</a:t>
            </a:r>
            <a:r>
              <a:rPr lang="en-US" dirty="0" err="1" smtClean="0"/>
              <a:t>Ux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60722"/>
              </p:ext>
            </p:extLst>
          </p:nvPr>
        </p:nvGraphicFramePr>
        <p:xfrm>
          <a:off x="254975" y="3238499"/>
          <a:ext cx="4755175" cy="3390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351" y="3076716"/>
            <a:ext cx="3828706" cy="3027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646" y="103958"/>
            <a:ext cx="2906945" cy="2481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098" y="96715"/>
            <a:ext cx="2923919" cy="24955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70441" y="6103911"/>
            <a:ext cx="343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Horizontal section cut - Elastic and viscoelastic modulus at @ 600 HZ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36005" y="2589043"/>
            <a:ext cx="313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Reconstructed storage modulus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24679" y="2563670"/>
            <a:ext cx="295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Reconstructed loss modulus @600HZ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75987" y="6470153"/>
            <a:ext cx="364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Convergence behavior-CC functional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0442" y="3513035"/>
            <a:ext cx="8828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6696076" y="5332310"/>
            <a:ext cx="857249" cy="112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0"/>
            <a:ext cx="56102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</a:t>
            </a:r>
            <a:r>
              <a:rPr lang="en-US" dirty="0" err="1" smtClean="0"/>
              <a:t>Incompressibe</a:t>
            </a:r>
            <a:r>
              <a:rPr lang="en-US" dirty="0" smtClean="0"/>
              <a:t> </a:t>
            </a:r>
            <a:r>
              <a:rPr lang="en-US" dirty="0"/>
              <a:t>viscoelastic wave equation inversion</a:t>
            </a:r>
          </a:p>
          <a:p>
            <a:r>
              <a:rPr lang="en-US" dirty="0" smtClean="0"/>
              <a:t>Input data</a:t>
            </a:r>
          </a:p>
          <a:p>
            <a:r>
              <a:rPr lang="en-US" dirty="0" smtClean="0"/>
              <a:t>1 source @ (0.015,0.024,0.015)</a:t>
            </a:r>
          </a:p>
          <a:p>
            <a:r>
              <a:rPr lang="en-US" dirty="0" smtClean="0"/>
              <a:t>Receivers: 713 RCV (sampled on vertical plane where</a:t>
            </a:r>
          </a:p>
          <a:p>
            <a:r>
              <a:rPr lang="en-US" dirty="0"/>
              <a:t>  </a:t>
            </a:r>
            <a:r>
              <a:rPr lang="en-US" dirty="0" err="1" smtClean="0"/>
              <a:t>top_right_point</a:t>
            </a:r>
            <a:r>
              <a:rPr lang="en-US" dirty="0" smtClean="0"/>
              <a:t> </a:t>
            </a:r>
            <a:r>
              <a:rPr lang="en-US" dirty="0"/>
              <a:t>= '0.03 0.022 0.015'</a:t>
            </a:r>
          </a:p>
          <a:p>
            <a:r>
              <a:rPr lang="en-US" dirty="0"/>
              <a:t>  </a:t>
            </a:r>
            <a:r>
              <a:rPr lang="en-US" dirty="0" err="1" smtClean="0"/>
              <a:t>bottom_left_point</a:t>
            </a:r>
            <a:r>
              <a:rPr lang="en-US" dirty="0" smtClean="0"/>
              <a:t> </a:t>
            </a:r>
            <a:r>
              <a:rPr lang="en-US" dirty="0"/>
              <a:t>= '0.0 0.0 </a:t>
            </a:r>
            <a:r>
              <a:rPr lang="en-US" dirty="0" smtClean="0"/>
              <a:t>0.015‘)</a:t>
            </a:r>
            <a:endParaRPr lang="en-US" dirty="0"/>
          </a:p>
          <a:p>
            <a:r>
              <a:rPr lang="en-US" dirty="0" smtClean="0"/>
              <a:t>9 </a:t>
            </a:r>
            <a:r>
              <a:rPr lang="en-US" dirty="0" err="1" smtClean="0"/>
              <a:t>freq</a:t>
            </a:r>
            <a:r>
              <a:rPr lang="en-US" dirty="0" smtClean="0"/>
              <a:t> @ (w=100-500@50 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 (1+i*w/</a:t>
            </a:r>
            <a:r>
              <a:rPr lang="en-US" dirty="0" err="1" smtClean="0"/>
              <a:t>w_bar</a:t>
            </a:r>
            <a:r>
              <a:rPr lang="en-US" dirty="0"/>
              <a:t>) </a:t>
            </a:r>
            <a:r>
              <a:rPr lang="en-US" dirty="0" err="1"/>
              <a:t>kpa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w_bar</a:t>
            </a:r>
            <a:r>
              <a:rPr lang="en-US" dirty="0" smtClean="0"/>
              <a:t>=15000</a:t>
            </a:r>
          </a:p>
          <a:p>
            <a:r>
              <a:rPr lang="en-US" dirty="0" err="1" smtClean="0"/>
              <a:t>Initial_guess</a:t>
            </a:r>
            <a:r>
              <a:rPr lang="en-US" dirty="0" smtClean="0"/>
              <a:t> inclusion=50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/>
              <a:t>kpa</a:t>
            </a:r>
            <a:endParaRPr lang="en-US" dirty="0" smtClean="0"/>
          </a:p>
          <a:p>
            <a:r>
              <a:rPr lang="en-US" dirty="0" smtClean="0"/>
              <a:t>Diameter=0.014=14 mm</a:t>
            </a:r>
          </a:p>
          <a:p>
            <a:r>
              <a:rPr lang="en-US" dirty="0" smtClean="0"/>
              <a:t>Domain= 0.03x0.03= 30 mmx30 mm</a:t>
            </a:r>
          </a:p>
          <a:p>
            <a:r>
              <a:rPr lang="en-US" dirty="0" smtClean="0"/>
              <a:t>Mesh </a:t>
            </a:r>
            <a:r>
              <a:rPr lang="en-US" dirty="0"/>
              <a:t>=</a:t>
            </a:r>
            <a:r>
              <a:rPr lang="en-US" dirty="0" smtClean="0"/>
              <a:t>30x30x30</a:t>
            </a:r>
          </a:p>
          <a:p>
            <a:r>
              <a:rPr lang="en-US" dirty="0" smtClean="0"/>
              <a:t>Only one component of the </a:t>
            </a:r>
            <a:r>
              <a:rPr lang="en-US" dirty="0" err="1" smtClean="0"/>
              <a:t>wavefield</a:t>
            </a:r>
            <a:r>
              <a:rPr lang="en-US" dirty="0" smtClean="0"/>
              <a:t> is considered (</a:t>
            </a:r>
            <a:r>
              <a:rPr lang="en-US" dirty="0" err="1" smtClean="0"/>
              <a:t>Ux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7492" t="8603" b="15011"/>
          <a:stretch/>
        </p:blipFill>
        <p:spPr>
          <a:xfrm>
            <a:off x="8783782" y="139226"/>
            <a:ext cx="2927928" cy="2640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6692" t="30805" r="38100" b="31132"/>
          <a:stretch/>
        </p:blipFill>
        <p:spPr>
          <a:xfrm>
            <a:off x="7065818" y="913647"/>
            <a:ext cx="1209964" cy="1348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153" t="77953" r="74607" b="10251"/>
          <a:stretch/>
        </p:blipFill>
        <p:spPr>
          <a:xfrm>
            <a:off x="6099408" y="1266618"/>
            <a:ext cx="767370" cy="692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3090" t="79363" r="67859" b="10123"/>
          <a:stretch/>
        </p:blipFill>
        <p:spPr>
          <a:xfrm>
            <a:off x="6099408" y="4800600"/>
            <a:ext cx="769434" cy="657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38491" t="33062" r="38490" b="32794"/>
          <a:stretch/>
        </p:blipFill>
        <p:spPr>
          <a:xfrm>
            <a:off x="7158037" y="4469711"/>
            <a:ext cx="1104900" cy="1209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39285" t="31987" r="38490" b="31718"/>
          <a:stretch/>
        </p:blipFill>
        <p:spPr>
          <a:xfrm>
            <a:off x="7196137" y="2722996"/>
            <a:ext cx="1066800" cy="1285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l="7535" t="79875" r="74209" b="10508"/>
          <a:stretch/>
        </p:blipFill>
        <p:spPr>
          <a:xfrm>
            <a:off x="6099409" y="3046303"/>
            <a:ext cx="767370" cy="666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l="33331" t="30105" r="32935" b="27148"/>
          <a:stretch/>
        </p:blipFill>
        <p:spPr>
          <a:xfrm>
            <a:off x="8695171" y="2770621"/>
            <a:ext cx="1374834" cy="12858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/>
          <a:srcRect l="33331" t="30105" r="32935" b="27148"/>
          <a:stretch/>
        </p:blipFill>
        <p:spPr>
          <a:xfrm>
            <a:off x="8685646" y="4479236"/>
            <a:ext cx="1372176" cy="1283389"/>
          </a:xfrm>
          <a:prstGeom prst="rect">
            <a:avLst/>
          </a:prstGeom>
        </p:spPr>
      </p:pic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301884"/>
              </p:ext>
            </p:extLst>
          </p:nvPr>
        </p:nvGraphicFramePr>
        <p:xfrm>
          <a:off x="471485" y="4008871"/>
          <a:ext cx="4376740" cy="2799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866778" y="5955560"/>
            <a:ext cx="32307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Storage modulus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14884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378" t="19351" r="1581" b="17469"/>
          <a:stretch/>
        </p:blipFill>
        <p:spPr>
          <a:xfrm>
            <a:off x="8153400" y="161925"/>
            <a:ext cx="3409950" cy="2238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569" t="19888" r="27576" b="19082"/>
          <a:stretch/>
        </p:blipFill>
        <p:spPr>
          <a:xfrm>
            <a:off x="5800725" y="200025"/>
            <a:ext cx="2105025" cy="2162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171" t="18813" r="27577" b="18544"/>
          <a:stretch/>
        </p:blipFill>
        <p:spPr>
          <a:xfrm>
            <a:off x="5781675" y="2324100"/>
            <a:ext cx="2124075" cy="2219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224" y="381000"/>
            <a:ext cx="260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origin is at the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2324" y="1190625"/>
            <a:ext cx="260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 normal in x direction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2323" y="3249097"/>
            <a:ext cx="260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 normal in y direction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7378" t="19889" r="27576" b="18813"/>
          <a:stretch/>
        </p:blipFill>
        <p:spPr>
          <a:xfrm>
            <a:off x="5743575" y="4610100"/>
            <a:ext cx="2162175" cy="2171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62322" y="5430323"/>
            <a:ext cx="260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 normal in z direction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7378" t="19351" r="1581" b="17469"/>
          <a:stretch/>
        </p:blipFill>
        <p:spPr>
          <a:xfrm>
            <a:off x="8124824" y="2352675"/>
            <a:ext cx="3409950" cy="22383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7378" t="19351" r="1581" b="17469"/>
          <a:stretch/>
        </p:blipFill>
        <p:spPr>
          <a:xfrm>
            <a:off x="8124824" y="4591051"/>
            <a:ext cx="3409950" cy="22383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09470" y="6479142"/>
            <a:ext cx="32307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Storage modulus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66023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584" t="17200" r="26783" b="17738"/>
          <a:stretch/>
        </p:blipFill>
        <p:spPr>
          <a:xfrm>
            <a:off x="5743575" y="4181475"/>
            <a:ext cx="2238375" cy="230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973" t="19620" r="27378" b="19619"/>
          <a:stretch/>
        </p:blipFill>
        <p:spPr>
          <a:xfrm>
            <a:off x="5838825" y="2133600"/>
            <a:ext cx="2143125" cy="215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767" t="18813" r="27378" b="19082"/>
          <a:stretch/>
        </p:blipFill>
        <p:spPr>
          <a:xfrm>
            <a:off x="5876925" y="28575"/>
            <a:ext cx="2105025" cy="2200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7974" t="20426"/>
          <a:stretch/>
        </p:blipFill>
        <p:spPr>
          <a:xfrm>
            <a:off x="8181974" y="104775"/>
            <a:ext cx="3457275" cy="281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7973" t="20426" r="27180" b="18276"/>
          <a:stretch/>
        </p:blipFill>
        <p:spPr>
          <a:xfrm>
            <a:off x="8181974" y="2228850"/>
            <a:ext cx="2152652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7973" t="20426" r="27180" b="18276"/>
          <a:stretch/>
        </p:blipFill>
        <p:spPr>
          <a:xfrm>
            <a:off x="8181974" y="4314825"/>
            <a:ext cx="2152652" cy="217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62324" y="1190625"/>
            <a:ext cx="260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 normal in x direction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2323" y="3249097"/>
            <a:ext cx="260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 normal in y direction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2322" y="5430323"/>
            <a:ext cx="260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 normal in z direction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0821" y="6353175"/>
            <a:ext cx="38823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Loss modulus reconstruction @100Hz</a:t>
            </a:r>
          </a:p>
        </p:txBody>
      </p:sp>
    </p:spTree>
    <p:extLst>
      <p:ext uri="{BB962C8B-B14F-4D97-AF65-F5344CB8AC3E}">
        <p14:creationId xmlns:p14="http://schemas.microsoft.com/office/powerpoint/2010/main" val="53705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0"/>
            <a:ext cx="56102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</a:t>
            </a:r>
            <a:r>
              <a:rPr lang="en-US" dirty="0" err="1" smtClean="0"/>
              <a:t>Incompressibe</a:t>
            </a:r>
            <a:r>
              <a:rPr lang="en-US" dirty="0" smtClean="0"/>
              <a:t> </a:t>
            </a:r>
            <a:r>
              <a:rPr lang="en-US" dirty="0"/>
              <a:t>viscoelastic wave equation inversion</a:t>
            </a:r>
          </a:p>
          <a:p>
            <a:r>
              <a:rPr lang="en-US" dirty="0" smtClean="0"/>
              <a:t>Input data</a:t>
            </a:r>
          </a:p>
          <a:p>
            <a:r>
              <a:rPr lang="en-US" dirty="0"/>
              <a:t>Domain= 0.03x0.03= 30 mmx30 mm</a:t>
            </a:r>
          </a:p>
          <a:p>
            <a:r>
              <a:rPr lang="en-US" dirty="0"/>
              <a:t>Mesh =</a:t>
            </a:r>
            <a:r>
              <a:rPr lang="en-US" dirty="0" smtClean="0"/>
              <a:t>15x15x15</a:t>
            </a:r>
          </a:p>
          <a:p>
            <a:endParaRPr lang="en-US" dirty="0" smtClean="0"/>
          </a:p>
          <a:p>
            <a:r>
              <a:rPr lang="en-US" dirty="0" smtClean="0"/>
              <a:t>1 source @ (</a:t>
            </a:r>
            <a:r>
              <a:rPr lang="en-US" dirty="0"/>
              <a:t>0.014 0.024 0.014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Receivers: 176 RCV (sampled on vertical plane where</a:t>
            </a:r>
          </a:p>
          <a:p>
            <a:r>
              <a:rPr lang="en-US" dirty="0"/>
              <a:t>  </a:t>
            </a:r>
            <a:r>
              <a:rPr lang="en-US" dirty="0" err="1" smtClean="0"/>
              <a:t>top_right_point</a:t>
            </a:r>
            <a:r>
              <a:rPr lang="en-US" dirty="0" smtClean="0"/>
              <a:t> </a:t>
            </a:r>
            <a:r>
              <a:rPr lang="en-US" dirty="0"/>
              <a:t>= '0.03 </a:t>
            </a:r>
            <a:r>
              <a:rPr lang="en-US" dirty="0" smtClean="0"/>
              <a:t>0.02 0.016'</a:t>
            </a:r>
            <a:endParaRPr lang="en-US" dirty="0"/>
          </a:p>
          <a:p>
            <a:r>
              <a:rPr lang="en-US" dirty="0"/>
              <a:t>  </a:t>
            </a:r>
            <a:r>
              <a:rPr lang="en-US" dirty="0" err="1" smtClean="0"/>
              <a:t>bottom_left_point</a:t>
            </a:r>
            <a:r>
              <a:rPr lang="en-US" dirty="0" smtClean="0"/>
              <a:t> </a:t>
            </a:r>
            <a:r>
              <a:rPr lang="en-US" dirty="0"/>
              <a:t>= '0.0 0.0 </a:t>
            </a:r>
            <a:r>
              <a:rPr lang="en-US" dirty="0" smtClean="0"/>
              <a:t>0.016‘)</a:t>
            </a:r>
          </a:p>
          <a:p>
            <a:endParaRPr lang="en-US" dirty="0"/>
          </a:p>
          <a:p>
            <a:r>
              <a:rPr lang="en-US" dirty="0" smtClean="0"/>
              <a:t>5 </a:t>
            </a:r>
            <a:r>
              <a:rPr lang="en-US" dirty="0" err="1" smtClean="0"/>
              <a:t>freq</a:t>
            </a:r>
            <a:r>
              <a:rPr lang="en-US" dirty="0" smtClean="0"/>
              <a:t> @ 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=100-300@50 </a:t>
            </a:r>
            <a:r>
              <a:rPr lang="en-US" dirty="0" smtClean="0"/>
              <a:t>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 (1+i*w/</a:t>
            </a:r>
            <a:r>
              <a:rPr lang="en-US" dirty="0" err="1" smtClean="0"/>
              <a:t>w_bar</a:t>
            </a:r>
            <a:r>
              <a:rPr lang="en-US" dirty="0"/>
              <a:t>) </a:t>
            </a:r>
            <a:r>
              <a:rPr lang="en-US" dirty="0" err="1"/>
              <a:t>kpa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w_bar</a:t>
            </a:r>
            <a:r>
              <a:rPr lang="en-US" dirty="0" smtClean="0"/>
              <a:t>=15000</a:t>
            </a:r>
          </a:p>
          <a:p>
            <a:r>
              <a:rPr lang="en-US" dirty="0" err="1" smtClean="0"/>
              <a:t>Initial_guess</a:t>
            </a:r>
            <a:r>
              <a:rPr lang="en-US" dirty="0" smtClean="0"/>
              <a:t> inclusion=50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Only one component of the </a:t>
            </a:r>
            <a:r>
              <a:rPr lang="en-US" dirty="0" err="1" smtClean="0"/>
              <a:t>wavefield</a:t>
            </a:r>
            <a:r>
              <a:rPr lang="en-US" dirty="0" smtClean="0"/>
              <a:t> is considered (</a:t>
            </a:r>
            <a:r>
              <a:rPr lang="en-US" dirty="0" err="1" smtClean="0"/>
              <a:t>Ux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338" t="30904" r="38070" b="32598"/>
          <a:stretch/>
        </p:blipFill>
        <p:spPr>
          <a:xfrm>
            <a:off x="6613236" y="286324"/>
            <a:ext cx="1228437" cy="1293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7300" t="34293" r="38262" b="31555"/>
          <a:stretch/>
        </p:blipFill>
        <p:spPr>
          <a:xfrm>
            <a:off x="7961746" y="369452"/>
            <a:ext cx="1173018" cy="1209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8647" t="31425" r="37300" b="32859"/>
          <a:stretch/>
        </p:blipFill>
        <p:spPr>
          <a:xfrm>
            <a:off x="9374909" y="286324"/>
            <a:ext cx="1154545" cy="12653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0205" t="10047" b="10438"/>
          <a:stretch/>
        </p:blipFill>
        <p:spPr>
          <a:xfrm>
            <a:off x="10668000" y="0"/>
            <a:ext cx="975337" cy="19211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2676" t="11610" r="23060" b="11481"/>
          <a:stretch/>
        </p:blipFill>
        <p:spPr>
          <a:xfrm>
            <a:off x="5763005" y="2105891"/>
            <a:ext cx="1492157" cy="15609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1521" t="12133" r="22483" b="12263"/>
          <a:stretch/>
        </p:blipFill>
        <p:spPr>
          <a:xfrm>
            <a:off x="7322074" y="2105891"/>
            <a:ext cx="1566327" cy="1560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21309" t="9783" r="22782" b="11281"/>
          <a:stretch/>
        </p:blipFill>
        <p:spPr>
          <a:xfrm>
            <a:off x="8955313" y="2041238"/>
            <a:ext cx="1601849" cy="16692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0205" t="10047" b="10438"/>
          <a:stretch/>
        </p:blipFill>
        <p:spPr>
          <a:xfrm>
            <a:off x="10668000" y="1902692"/>
            <a:ext cx="975337" cy="1921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0" y="3823856"/>
            <a:ext cx="4978400" cy="2634306"/>
          </a:xfrm>
          <a:prstGeom prst="rect">
            <a:avLst/>
          </a:prstGeom>
        </p:spPr>
      </p:pic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7387580"/>
              </p:ext>
            </p:extLst>
          </p:nvPr>
        </p:nvGraphicFramePr>
        <p:xfrm>
          <a:off x="692727" y="4548043"/>
          <a:ext cx="4156364" cy="2309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/>
          <a:srcRect l="5153" t="77953" r="74607" b="10251"/>
          <a:stretch/>
        </p:blipFill>
        <p:spPr>
          <a:xfrm>
            <a:off x="7010023" y="1514758"/>
            <a:ext cx="481299" cy="4341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/>
          <a:srcRect l="13090" t="79363" r="67859" b="10123"/>
          <a:stretch/>
        </p:blipFill>
        <p:spPr>
          <a:xfrm>
            <a:off x="8317314" y="1514758"/>
            <a:ext cx="508231" cy="43411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619999" y="5495778"/>
            <a:ext cx="2909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Sampling line: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point1= '0.0 0.015 0.0115'</a:t>
            </a:r>
            <a:endParaRPr lang="en-US" sz="1200" b="1" dirty="0"/>
          </a:p>
          <a:p>
            <a:r>
              <a:rPr lang="en-US" sz="1200" b="1" dirty="0"/>
              <a:t> </a:t>
            </a:r>
            <a:r>
              <a:rPr lang="en-US" sz="1200" b="1" dirty="0" smtClean="0"/>
              <a:t>point2 </a:t>
            </a:r>
            <a:r>
              <a:rPr lang="en-US" sz="1200" b="1" dirty="0"/>
              <a:t>= </a:t>
            </a:r>
            <a:r>
              <a:rPr lang="en-US" sz="1200" b="1" dirty="0" smtClean="0"/>
              <a:t>'0.3 0.15 0.015‘)</a:t>
            </a:r>
            <a:endParaRPr lang="en-US" sz="1200" b="1" dirty="0"/>
          </a:p>
          <a:p>
            <a:endParaRPr lang="en-US" sz="12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/>
          <a:srcRect l="3678" t="79817" r="88320" b="10485"/>
          <a:stretch/>
        </p:blipFill>
        <p:spPr>
          <a:xfrm>
            <a:off x="9634965" y="1505523"/>
            <a:ext cx="506559" cy="4703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5153" t="77953" r="74607" b="10251"/>
          <a:stretch/>
        </p:blipFill>
        <p:spPr>
          <a:xfrm>
            <a:off x="5652167" y="3230642"/>
            <a:ext cx="481299" cy="4341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1"/>
          <a:srcRect l="13090" t="79363" r="67859" b="10123"/>
          <a:stretch/>
        </p:blipFill>
        <p:spPr>
          <a:xfrm>
            <a:off x="7268081" y="3240563"/>
            <a:ext cx="508231" cy="4341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2"/>
          <a:srcRect l="3678" t="79817" r="88320" b="10485"/>
          <a:stretch/>
        </p:blipFill>
        <p:spPr>
          <a:xfrm>
            <a:off x="8910927" y="3222093"/>
            <a:ext cx="506559" cy="4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609" t="36118" r="39225" b="33641"/>
          <a:stretch/>
        </p:blipFill>
        <p:spPr>
          <a:xfrm>
            <a:off x="6760312" y="350983"/>
            <a:ext cx="1016000" cy="1071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0"/>
            <a:ext cx="56102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</a:t>
            </a:r>
            <a:r>
              <a:rPr lang="en-US" dirty="0" err="1" smtClean="0"/>
              <a:t>Incompressibe</a:t>
            </a:r>
            <a:r>
              <a:rPr lang="en-US" dirty="0" smtClean="0"/>
              <a:t> </a:t>
            </a:r>
            <a:r>
              <a:rPr lang="en-US" dirty="0"/>
              <a:t>viscoelastic wave equation inversion</a:t>
            </a:r>
          </a:p>
          <a:p>
            <a:r>
              <a:rPr lang="en-US" dirty="0" smtClean="0"/>
              <a:t>Input data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Noise : AWGN= 30dB</a:t>
            </a:r>
          </a:p>
          <a:p>
            <a:r>
              <a:rPr lang="en-US" dirty="0"/>
              <a:t>Domain= 0.03x0.03= 30 mmx30 mm</a:t>
            </a:r>
          </a:p>
          <a:p>
            <a:r>
              <a:rPr lang="en-US" dirty="0"/>
              <a:t>Mesh =</a:t>
            </a:r>
            <a:r>
              <a:rPr lang="en-US" dirty="0" smtClean="0"/>
              <a:t>15x15x15</a:t>
            </a:r>
          </a:p>
          <a:p>
            <a:endParaRPr lang="en-US" dirty="0" smtClean="0"/>
          </a:p>
          <a:p>
            <a:r>
              <a:rPr lang="en-US" dirty="0" smtClean="0"/>
              <a:t>1 source @ (</a:t>
            </a:r>
            <a:r>
              <a:rPr lang="en-US" dirty="0"/>
              <a:t>0.014 0.024 0.014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Receivers: 176 RCV (sampled on vertical plane where</a:t>
            </a:r>
          </a:p>
          <a:p>
            <a:r>
              <a:rPr lang="en-US" dirty="0"/>
              <a:t>  </a:t>
            </a:r>
            <a:r>
              <a:rPr lang="en-US" dirty="0" err="1" smtClean="0"/>
              <a:t>top_right_point</a:t>
            </a:r>
            <a:r>
              <a:rPr lang="en-US" dirty="0" smtClean="0"/>
              <a:t> </a:t>
            </a:r>
            <a:r>
              <a:rPr lang="en-US" dirty="0"/>
              <a:t>= '0.03 </a:t>
            </a:r>
            <a:r>
              <a:rPr lang="en-US" dirty="0" smtClean="0"/>
              <a:t>0.02 0.016'</a:t>
            </a:r>
            <a:endParaRPr lang="en-US" dirty="0"/>
          </a:p>
          <a:p>
            <a:r>
              <a:rPr lang="en-US" dirty="0"/>
              <a:t>  </a:t>
            </a:r>
            <a:r>
              <a:rPr lang="en-US" dirty="0" err="1" smtClean="0"/>
              <a:t>bottom_left_point</a:t>
            </a:r>
            <a:r>
              <a:rPr lang="en-US" dirty="0" smtClean="0"/>
              <a:t> </a:t>
            </a:r>
            <a:r>
              <a:rPr lang="en-US" dirty="0"/>
              <a:t>= '0.0 0.0 </a:t>
            </a:r>
            <a:r>
              <a:rPr lang="en-US" dirty="0" smtClean="0"/>
              <a:t>0.016‘)</a:t>
            </a:r>
          </a:p>
          <a:p>
            <a:endParaRPr lang="en-US" dirty="0"/>
          </a:p>
          <a:p>
            <a:r>
              <a:rPr lang="en-US" dirty="0" smtClean="0"/>
              <a:t>5 </a:t>
            </a:r>
            <a:r>
              <a:rPr lang="en-US" dirty="0" err="1" smtClean="0"/>
              <a:t>freq</a:t>
            </a:r>
            <a:r>
              <a:rPr lang="en-US" dirty="0" smtClean="0"/>
              <a:t> @ 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=100-300@50 </a:t>
            </a:r>
            <a:r>
              <a:rPr lang="en-US" dirty="0" smtClean="0"/>
              <a:t>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 (1+i*w/</a:t>
            </a:r>
            <a:r>
              <a:rPr lang="en-US" dirty="0" err="1" smtClean="0"/>
              <a:t>w_bar</a:t>
            </a:r>
            <a:r>
              <a:rPr lang="en-US" dirty="0"/>
              <a:t>) </a:t>
            </a:r>
            <a:r>
              <a:rPr lang="en-US" dirty="0" err="1"/>
              <a:t>kpa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w_bar</a:t>
            </a:r>
            <a:r>
              <a:rPr lang="en-US" dirty="0" smtClean="0"/>
              <a:t>=15000</a:t>
            </a:r>
          </a:p>
          <a:p>
            <a:r>
              <a:rPr lang="en-US" dirty="0" err="1" smtClean="0"/>
              <a:t>Initial_guess</a:t>
            </a:r>
            <a:r>
              <a:rPr lang="en-US" dirty="0" smtClean="0"/>
              <a:t> inclusion=50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Only one component of the </a:t>
            </a:r>
            <a:r>
              <a:rPr lang="en-US" dirty="0" err="1" smtClean="0"/>
              <a:t>wavefield</a:t>
            </a:r>
            <a:r>
              <a:rPr lang="en-US" dirty="0" smtClean="0"/>
              <a:t> is considered (</a:t>
            </a:r>
            <a:r>
              <a:rPr lang="en-US" dirty="0" err="1" smtClean="0"/>
              <a:t>Ux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840" t="35336" r="39224" b="34423"/>
          <a:stretch/>
        </p:blipFill>
        <p:spPr>
          <a:xfrm>
            <a:off x="8044956" y="350983"/>
            <a:ext cx="1052945" cy="10714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8839" t="33771" r="38647" b="34683"/>
          <a:stretch/>
        </p:blipFill>
        <p:spPr>
          <a:xfrm>
            <a:off x="9347917" y="304800"/>
            <a:ext cx="1080654" cy="111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2492" t="15261" r="22893" b="14349"/>
          <a:stretch/>
        </p:blipFill>
        <p:spPr>
          <a:xfrm>
            <a:off x="5679610" y="2027162"/>
            <a:ext cx="1737194" cy="17244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3094" t="14740" r="23496" b="13827"/>
          <a:stretch/>
        </p:blipFill>
        <p:spPr>
          <a:xfrm>
            <a:off x="7518399" y="2027163"/>
            <a:ext cx="1674073" cy="17244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22492" t="13697" r="23094" b="13828"/>
          <a:stretch/>
        </p:blipFill>
        <p:spPr>
          <a:xfrm>
            <a:off x="9311785" y="1993445"/>
            <a:ext cx="1713869" cy="1758138"/>
          </a:xfrm>
          <a:prstGeom prst="rect">
            <a:avLst/>
          </a:prstGeom>
        </p:spPr>
      </p:pic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363759"/>
              </p:ext>
            </p:extLst>
          </p:nvPr>
        </p:nvGraphicFramePr>
        <p:xfrm>
          <a:off x="479713" y="4701308"/>
          <a:ext cx="3741305" cy="2273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0434" y="3996121"/>
            <a:ext cx="4555421" cy="262691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662766" y="5422314"/>
            <a:ext cx="2392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Sampling line: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point1= '0.0 0.015 0.0115'</a:t>
            </a:r>
            <a:endParaRPr lang="en-US" sz="1200" b="1" dirty="0"/>
          </a:p>
          <a:p>
            <a:r>
              <a:rPr lang="en-US" sz="1200" b="1" dirty="0"/>
              <a:t> </a:t>
            </a:r>
            <a:r>
              <a:rPr lang="en-US" sz="1200" b="1" dirty="0" smtClean="0"/>
              <a:t>point2 </a:t>
            </a:r>
            <a:r>
              <a:rPr lang="en-US" sz="1200" b="1" dirty="0"/>
              <a:t>= </a:t>
            </a:r>
            <a:r>
              <a:rPr lang="en-US" sz="1200" b="1" dirty="0" smtClean="0"/>
              <a:t>'0.3 0.15 0.015‘)</a:t>
            </a:r>
            <a:endParaRPr lang="en-US" sz="1200" b="1" dirty="0"/>
          </a:p>
          <a:p>
            <a:endParaRPr lang="en-US" sz="12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5153" t="77953" r="74607" b="10251"/>
          <a:stretch/>
        </p:blipFill>
        <p:spPr>
          <a:xfrm>
            <a:off x="7010023" y="1514758"/>
            <a:ext cx="481299" cy="4341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/>
          <a:srcRect l="13090" t="79363" r="67859" b="10123"/>
          <a:stretch/>
        </p:blipFill>
        <p:spPr>
          <a:xfrm>
            <a:off x="8317314" y="1514758"/>
            <a:ext cx="508231" cy="4341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/>
          <a:srcRect l="3678" t="79817" r="88320" b="10485"/>
          <a:stretch/>
        </p:blipFill>
        <p:spPr>
          <a:xfrm>
            <a:off x="9634965" y="1505523"/>
            <a:ext cx="506559" cy="4703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5153" t="77953" r="74607" b="10251"/>
          <a:stretch/>
        </p:blipFill>
        <p:spPr>
          <a:xfrm>
            <a:off x="5602670" y="3379470"/>
            <a:ext cx="481299" cy="43411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1"/>
          <a:srcRect l="13090" t="79363" r="67859" b="10123"/>
          <a:stretch/>
        </p:blipFill>
        <p:spPr>
          <a:xfrm>
            <a:off x="7455205" y="3346354"/>
            <a:ext cx="508231" cy="4341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2"/>
          <a:srcRect l="3678" t="79817" r="88320" b="10485"/>
          <a:stretch/>
        </p:blipFill>
        <p:spPr>
          <a:xfrm>
            <a:off x="9278971" y="3294500"/>
            <a:ext cx="506559" cy="4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0"/>
            <a:ext cx="56102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</a:t>
            </a:r>
            <a:r>
              <a:rPr lang="en-US" dirty="0" err="1" smtClean="0"/>
              <a:t>Incompressibe</a:t>
            </a:r>
            <a:r>
              <a:rPr lang="en-US" dirty="0" smtClean="0"/>
              <a:t> </a:t>
            </a:r>
            <a:r>
              <a:rPr lang="en-US" dirty="0"/>
              <a:t>viscoelastic wave equation inversion</a:t>
            </a:r>
          </a:p>
          <a:p>
            <a:r>
              <a:rPr lang="en-US" dirty="0" smtClean="0"/>
              <a:t>Input data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Noise : AWGN= 20dB</a:t>
            </a:r>
          </a:p>
          <a:p>
            <a:r>
              <a:rPr lang="en-US" dirty="0"/>
              <a:t>Domain= 0.03x0.03= 30 mmx30 mm</a:t>
            </a:r>
          </a:p>
          <a:p>
            <a:r>
              <a:rPr lang="en-US" dirty="0"/>
              <a:t>Mesh =</a:t>
            </a:r>
            <a:r>
              <a:rPr lang="en-US" dirty="0" smtClean="0"/>
              <a:t>15x15x15</a:t>
            </a:r>
          </a:p>
          <a:p>
            <a:endParaRPr lang="en-US" dirty="0" smtClean="0"/>
          </a:p>
          <a:p>
            <a:r>
              <a:rPr lang="en-US" dirty="0" smtClean="0"/>
              <a:t>1 source @ (</a:t>
            </a:r>
            <a:r>
              <a:rPr lang="en-US" dirty="0"/>
              <a:t>0.014 0.024 0.014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Receivers: 176 RCV (sampled on vertical plane where</a:t>
            </a:r>
          </a:p>
          <a:p>
            <a:r>
              <a:rPr lang="en-US" dirty="0"/>
              <a:t>  </a:t>
            </a:r>
            <a:r>
              <a:rPr lang="en-US" dirty="0" err="1" smtClean="0"/>
              <a:t>top_right_point</a:t>
            </a:r>
            <a:r>
              <a:rPr lang="en-US" dirty="0" smtClean="0"/>
              <a:t> </a:t>
            </a:r>
            <a:r>
              <a:rPr lang="en-US" dirty="0"/>
              <a:t>= '0.03 </a:t>
            </a:r>
            <a:r>
              <a:rPr lang="en-US" dirty="0" smtClean="0"/>
              <a:t>0.02 0.016'</a:t>
            </a:r>
            <a:endParaRPr lang="en-US" dirty="0"/>
          </a:p>
          <a:p>
            <a:r>
              <a:rPr lang="en-US" dirty="0"/>
              <a:t>  </a:t>
            </a:r>
            <a:r>
              <a:rPr lang="en-US" dirty="0" err="1" smtClean="0"/>
              <a:t>bottom_left_point</a:t>
            </a:r>
            <a:r>
              <a:rPr lang="en-US" dirty="0" smtClean="0"/>
              <a:t> </a:t>
            </a:r>
            <a:r>
              <a:rPr lang="en-US" dirty="0"/>
              <a:t>= '0.0 0.0 </a:t>
            </a:r>
            <a:r>
              <a:rPr lang="en-US" dirty="0" smtClean="0"/>
              <a:t>0.016‘)</a:t>
            </a:r>
          </a:p>
          <a:p>
            <a:endParaRPr lang="en-US" dirty="0"/>
          </a:p>
          <a:p>
            <a:r>
              <a:rPr lang="en-US" dirty="0" smtClean="0"/>
              <a:t>5 </a:t>
            </a:r>
            <a:r>
              <a:rPr lang="en-US" dirty="0" err="1" smtClean="0"/>
              <a:t>freq</a:t>
            </a:r>
            <a:r>
              <a:rPr lang="en-US" dirty="0" smtClean="0"/>
              <a:t> @ </a:t>
            </a:r>
            <a:r>
              <a:rPr lang="en-US" dirty="0"/>
              <a:t>(</a:t>
            </a:r>
            <a:r>
              <a:rPr lang="en-US" dirty="0" err="1"/>
              <a:t>freq</a:t>
            </a:r>
            <a:r>
              <a:rPr lang="en-US" dirty="0"/>
              <a:t>=100-300@50 </a:t>
            </a:r>
            <a:r>
              <a:rPr lang="en-US" dirty="0" smtClean="0"/>
              <a:t>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 (1+i*w/</a:t>
            </a:r>
            <a:r>
              <a:rPr lang="en-US" dirty="0" err="1" smtClean="0"/>
              <a:t>w_bar</a:t>
            </a:r>
            <a:r>
              <a:rPr lang="en-US" dirty="0"/>
              <a:t>) </a:t>
            </a:r>
            <a:r>
              <a:rPr lang="en-US" dirty="0" err="1"/>
              <a:t>kpa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w_bar</a:t>
            </a:r>
            <a:r>
              <a:rPr lang="en-US" dirty="0" smtClean="0"/>
              <a:t>=15000</a:t>
            </a:r>
          </a:p>
          <a:p>
            <a:r>
              <a:rPr lang="en-US" dirty="0" err="1" smtClean="0"/>
              <a:t>Initial_guess</a:t>
            </a:r>
            <a:r>
              <a:rPr lang="en-US" dirty="0" smtClean="0"/>
              <a:t> inclusion=50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Only one component of the </a:t>
            </a:r>
            <a:r>
              <a:rPr lang="en-US" dirty="0" err="1" smtClean="0"/>
              <a:t>wavefield</a:t>
            </a:r>
            <a:r>
              <a:rPr lang="en-US" dirty="0" smtClean="0"/>
              <a:t> is considered (</a:t>
            </a:r>
            <a:r>
              <a:rPr lang="en-US" dirty="0" err="1" smtClean="0"/>
              <a:t>Ux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244" t="35120" r="39568" b="34857"/>
          <a:stretch/>
        </p:blipFill>
        <p:spPr>
          <a:xfrm>
            <a:off x="7249886" y="354567"/>
            <a:ext cx="1017037" cy="1063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9244" t="35120" r="38791" b="35647"/>
          <a:stretch/>
        </p:blipFill>
        <p:spPr>
          <a:xfrm>
            <a:off x="8462866" y="368563"/>
            <a:ext cx="1054359" cy="1035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9244" t="34857" r="39179" b="35120"/>
          <a:stretch/>
        </p:blipFill>
        <p:spPr>
          <a:xfrm>
            <a:off x="9629192" y="368563"/>
            <a:ext cx="1035698" cy="1063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0205" t="10047" b="10438"/>
          <a:stretch/>
        </p:blipFill>
        <p:spPr>
          <a:xfrm>
            <a:off x="10668000" y="0"/>
            <a:ext cx="975337" cy="1921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3887" t="14841" r="23822" b="13787"/>
          <a:stretch/>
        </p:blipFill>
        <p:spPr>
          <a:xfrm>
            <a:off x="5977520" y="2099386"/>
            <a:ext cx="1642188" cy="1654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3887" t="13787" r="23628" b="13788"/>
          <a:stretch/>
        </p:blipFill>
        <p:spPr>
          <a:xfrm>
            <a:off x="7753741" y="2071393"/>
            <a:ext cx="1660848" cy="1691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3304" t="14315" r="24405" b="14840"/>
          <a:stretch/>
        </p:blipFill>
        <p:spPr>
          <a:xfrm>
            <a:off x="9548622" y="2071393"/>
            <a:ext cx="1682911" cy="16829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9433" y="4099019"/>
            <a:ext cx="4766866" cy="27558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662766" y="5422314"/>
            <a:ext cx="2392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Sampling line: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point1= '0.0 0.015 0.0115'</a:t>
            </a:r>
            <a:endParaRPr lang="en-US" sz="1200" b="1" dirty="0"/>
          </a:p>
          <a:p>
            <a:r>
              <a:rPr lang="en-US" sz="1200" b="1" dirty="0"/>
              <a:t> </a:t>
            </a:r>
            <a:r>
              <a:rPr lang="en-US" sz="1200" b="1" dirty="0" smtClean="0"/>
              <a:t>point2 </a:t>
            </a:r>
            <a:r>
              <a:rPr lang="en-US" sz="1200" b="1" dirty="0"/>
              <a:t>= </a:t>
            </a:r>
            <a:r>
              <a:rPr lang="en-US" sz="1200" b="1" dirty="0" smtClean="0"/>
              <a:t>'0.3 0.15 0.015‘)</a:t>
            </a:r>
            <a:endParaRPr lang="en-US" sz="1200" b="1" dirty="0"/>
          </a:p>
          <a:p>
            <a:endParaRPr lang="en-US" sz="1200" b="1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354683"/>
              </p:ext>
            </p:extLst>
          </p:nvPr>
        </p:nvGraphicFramePr>
        <p:xfrm>
          <a:off x="518528" y="4664973"/>
          <a:ext cx="3941018" cy="2345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/>
          <a:srcRect l="5153" t="77953" r="74607" b="10251"/>
          <a:stretch/>
        </p:blipFill>
        <p:spPr>
          <a:xfrm>
            <a:off x="7490849" y="1503965"/>
            <a:ext cx="481299" cy="4341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/>
          <a:srcRect l="13090" t="79363" r="67859" b="10123"/>
          <a:stretch/>
        </p:blipFill>
        <p:spPr>
          <a:xfrm>
            <a:off x="8676621" y="1513772"/>
            <a:ext cx="508231" cy="4341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/>
          <a:srcRect l="3678" t="79817" r="88320" b="10485"/>
          <a:stretch/>
        </p:blipFill>
        <p:spPr>
          <a:xfrm>
            <a:off x="9852774" y="1503965"/>
            <a:ext cx="506559" cy="4703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/>
          <a:srcRect l="5153" t="77953" r="74607" b="10251"/>
          <a:stretch/>
        </p:blipFill>
        <p:spPr>
          <a:xfrm>
            <a:off x="5940484" y="3319670"/>
            <a:ext cx="481299" cy="434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/>
          <a:srcRect l="13090" t="79363" r="67859" b="10123"/>
          <a:stretch/>
        </p:blipFill>
        <p:spPr>
          <a:xfrm>
            <a:off x="7649230" y="3319670"/>
            <a:ext cx="508231" cy="4341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3"/>
          <a:srcRect l="3678" t="79817" r="88320" b="10485"/>
          <a:stretch/>
        </p:blipFill>
        <p:spPr>
          <a:xfrm>
            <a:off x="9515212" y="3283408"/>
            <a:ext cx="506559" cy="4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9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0"/>
            <a:ext cx="56102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</a:t>
            </a:r>
            <a:r>
              <a:rPr lang="en-US" dirty="0" err="1" smtClean="0"/>
              <a:t>Incompressibe</a:t>
            </a:r>
            <a:r>
              <a:rPr lang="en-US" dirty="0" smtClean="0"/>
              <a:t> </a:t>
            </a:r>
            <a:r>
              <a:rPr lang="en-US" dirty="0"/>
              <a:t>viscoelastic wave equation inversion</a:t>
            </a:r>
          </a:p>
          <a:p>
            <a:r>
              <a:rPr lang="en-US" dirty="0" smtClean="0"/>
              <a:t>Input data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Noise : AWGN= 10dB</a:t>
            </a:r>
          </a:p>
          <a:p>
            <a:r>
              <a:rPr lang="en-US" dirty="0"/>
              <a:t>Domain= 0.03x0.03= 30 mmx30 mm</a:t>
            </a:r>
          </a:p>
          <a:p>
            <a:r>
              <a:rPr lang="en-US" dirty="0"/>
              <a:t>Mesh =</a:t>
            </a:r>
            <a:r>
              <a:rPr lang="en-US" dirty="0" smtClean="0"/>
              <a:t>15x15x15</a:t>
            </a:r>
          </a:p>
          <a:p>
            <a:endParaRPr lang="en-US" dirty="0" smtClean="0"/>
          </a:p>
          <a:p>
            <a:r>
              <a:rPr lang="en-US" dirty="0" smtClean="0"/>
              <a:t>1 source @ (</a:t>
            </a:r>
            <a:r>
              <a:rPr lang="en-US" dirty="0"/>
              <a:t>0.014 0.024 0.014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Receivers: 176 RCV (sampled on vertical plane where</a:t>
            </a:r>
          </a:p>
          <a:p>
            <a:r>
              <a:rPr lang="en-US" dirty="0"/>
              <a:t>  </a:t>
            </a:r>
            <a:r>
              <a:rPr lang="en-US" dirty="0" err="1" smtClean="0"/>
              <a:t>top_right_point</a:t>
            </a:r>
            <a:r>
              <a:rPr lang="en-US" dirty="0" smtClean="0"/>
              <a:t> </a:t>
            </a:r>
            <a:r>
              <a:rPr lang="en-US" dirty="0"/>
              <a:t>= '0.03 </a:t>
            </a:r>
            <a:r>
              <a:rPr lang="en-US" dirty="0" smtClean="0"/>
              <a:t>0.02 0.016'</a:t>
            </a:r>
            <a:endParaRPr lang="en-US" dirty="0"/>
          </a:p>
          <a:p>
            <a:r>
              <a:rPr lang="en-US" dirty="0"/>
              <a:t>  </a:t>
            </a:r>
            <a:r>
              <a:rPr lang="en-US" dirty="0" err="1" smtClean="0"/>
              <a:t>bottom_left_point</a:t>
            </a:r>
            <a:r>
              <a:rPr lang="en-US" dirty="0" smtClean="0"/>
              <a:t> </a:t>
            </a:r>
            <a:r>
              <a:rPr lang="en-US" dirty="0"/>
              <a:t>= '0.0 0.0 </a:t>
            </a:r>
            <a:r>
              <a:rPr lang="en-US" dirty="0" smtClean="0"/>
              <a:t>0.016‘)</a:t>
            </a:r>
          </a:p>
          <a:p>
            <a:endParaRPr lang="en-US" dirty="0"/>
          </a:p>
          <a:p>
            <a:r>
              <a:rPr lang="en-US" dirty="0" smtClean="0"/>
              <a:t>5 </a:t>
            </a:r>
            <a:r>
              <a:rPr lang="en-US" dirty="0" err="1" smtClean="0"/>
              <a:t>freq</a:t>
            </a:r>
            <a:r>
              <a:rPr lang="en-US" dirty="0" smtClean="0"/>
              <a:t> @ (</a:t>
            </a:r>
            <a:r>
              <a:rPr lang="en-US" dirty="0" err="1" smtClean="0"/>
              <a:t>freq</a:t>
            </a:r>
            <a:r>
              <a:rPr lang="en-US" dirty="0" smtClean="0"/>
              <a:t>=100-300@50 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 (1+i*w/</a:t>
            </a:r>
            <a:r>
              <a:rPr lang="en-US" dirty="0" err="1" smtClean="0"/>
              <a:t>w_bar</a:t>
            </a:r>
            <a:r>
              <a:rPr lang="en-US" dirty="0"/>
              <a:t>) </a:t>
            </a:r>
            <a:r>
              <a:rPr lang="en-US" dirty="0" err="1"/>
              <a:t>kpa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w_bar</a:t>
            </a:r>
            <a:r>
              <a:rPr lang="en-US" dirty="0" smtClean="0"/>
              <a:t>=15000</a:t>
            </a:r>
          </a:p>
          <a:p>
            <a:r>
              <a:rPr lang="en-US" dirty="0" err="1" smtClean="0"/>
              <a:t>Initial_guess</a:t>
            </a:r>
            <a:r>
              <a:rPr lang="en-US" dirty="0" smtClean="0"/>
              <a:t> inclusion=50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Only one component of the </a:t>
            </a:r>
            <a:r>
              <a:rPr lang="en-US" dirty="0" err="1" smtClean="0"/>
              <a:t>wavefield</a:t>
            </a:r>
            <a:r>
              <a:rPr lang="en-US" dirty="0" smtClean="0"/>
              <a:t> is considered (</a:t>
            </a:r>
            <a:r>
              <a:rPr lang="en-US" dirty="0" err="1" smtClean="0"/>
              <a:t>Ux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661" t="34857" r="39179" b="35647"/>
          <a:stretch/>
        </p:blipFill>
        <p:spPr>
          <a:xfrm>
            <a:off x="7100596" y="391891"/>
            <a:ext cx="1063690" cy="1045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9049" t="36173" r="38013" b="35120"/>
          <a:stretch/>
        </p:blipFill>
        <p:spPr>
          <a:xfrm>
            <a:off x="8285583" y="419882"/>
            <a:ext cx="1101012" cy="1017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9633" t="35647" r="38790" b="34857"/>
          <a:stretch/>
        </p:blipFill>
        <p:spPr>
          <a:xfrm>
            <a:off x="9507892" y="391891"/>
            <a:ext cx="1035698" cy="1045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0205" t="10047" b="10438"/>
          <a:stretch/>
        </p:blipFill>
        <p:spPr>
          <a:xfrm>
            <a:off x="10730201" y="0"/>
            <a:ext cx="975337" cy="1921164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788352"/>
              </p:ext>
            </p:extLst>
          </p:nvPr>
        </p:nvGraphicFramePr>
        <p:xfrm>
          <a:off x="777551" y="4823927"/>
          <a:ext cx="4596882" cy="2104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3498" t="13261" r="24017" b="13261"/>
          <a:stretch/>
        </p:blipFill>
        <p:spPr>
          <a:xfrm>
            <a:off x="6204857" y="2258009"/>
            <a:ext cx="1608176" cy="16617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3498" t="15104" r="23823" b="14841"/>
          <a:stretch/>
        </p:blipFill>
        <p:spPr>
          <a:xfrm>
            <a:off x="7852882" y="2295330"/>
            <a:ext cx="1625527" cy="15955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23692" t="13524" r="24211" b="13524"/>
          <a:stretch/>
        </p:blipFill>
        <p:spPr>
          <a:xfrm>
            <a:off x="9530038" y="2248678"/>
            <a:ext cx="1625843" cy="16804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8453" y="4035218"/>
            <a:ext cx="4171748" cy="28059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534008" y="5696423"/>
            <a:ext cx="2392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Sampling line: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point1= '0.0 0.015 0.0115'</a:t>
            </a:r>
            <a:endParaRPr lang="en-US" sz="1200" b="1" dirty="0"/>
          </a:p>
          <a:p>
            <a:r>
              <a:rPr lang="en-US" sz="1200" b="1" dirty="0"/>
              <a:t> </a:t>
            </a:r>
            <a:r>
              <a:rPr lang="en-US" sz="1200" b="1" dirty="0" smtClean="0"/>
              <a:t>point2 </a:t>
            </a:r>
            <a:r>
              <a:rPr lang="en-US" sz="1200" b="1" dirty="0"/>
              <a:t>= </a:t>
            </a:r>
            <a:r>
              <a:rPr lang="en-US" sz="1200" b="1" dirty="0" smtClean="0"/>
              <a:t>'0.3 0.15 0.015‘)</a:t>
            </a:r>
            <a:endParaRPr lang="en-US" sz="1200" b="1" dirty="0"/>
          </a:p>
          <a:p>
            <a:endParaRPr lang="en-US" sz="1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/>
          <a:srcRect l="5153" t="77953" r="74607" b="10251"/>
          <a:stretch/>
        </p:blipFill>
        <p:spPr>
          <a:xfrm>
            <a:off x="7283390" y="1520394"/>
            <a:ext cx="481299" cy="4341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/>
          <a:srcRect l="13090" t="79363" r="67859" b="10123"/>
          <a:stretch/>
        </p:blipFill>
        <p:spPr>
          <a:xfrm>
            <a:off x="8590681" y="1520394"/>
            <a:ext cx="508231" cy="4341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/>
          <a:srcRect l="3678" t="79817" r="88320" b="10485"/>
          <a:stretch/>
        </p:blipFill>
        <p:spPr>
          <a:xfrm>
            <a:off x="9908332" y="1511159"/>
            <a:ext cx="506559" cy="4703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/>
          <a:srcRect l="5153" t="77953" r="74607" b="10251"/>
          <a:stretch/>
        </p:blipFill>
        <p:spPr>
          <a:xfrm>
            <a:off x="6219649" y="3515677"/>
            <a:ext cx="481299" cy="434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/>
          <a:srcRect l="13090" t="79363" r="67859" b="10123"/>
          <a:stretch/>
        </p:blipFill>
        <p:spPr>
          <a:xfrm>
            <a:off x="7835563" y="3525598"/>
            <a:ext cx="508231" cy="4341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3"/>
          <a:srcRect l="3678" t="79817" r="88320" b="10485"/>
          <a:stretch/>
        </p:blipFill>
        <p:spPr>
          <a:xfrm>
            <a:off x="9478409" y="3507128"/>
            <a:ext cx="506559" cy="4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417" t="35606" r="38839" b="35195"/>
          <a:stretch/>
        </p:blipFill>
        <p:spPr>
          <a:xfrm>
            <a:off x="6954985" y="304800"/>
            <a:ext cx="1043709" cy="1034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839" t="35075" r="39224" b="34423"/>
          <a:stretch/>
        </p:blipFill>
        <p:spPr>
          <a:xfrm>
            <a:off x="8303494" y="300183"/>
            <a:ext cx="1052945" cy="1080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9801" t="34554" r="39417" b="36509"/>
          <a:stretch/>
        </p:blipFill>
        <p:spPr>
          <a:xfrm>
            <a:off x="9661240" y="300183"/>
            <a:ext cx="997527" cy="10252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0"/>
            <a:ext cx="56102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</a:t>
            </a:r>
            <a:r>
              <a:rPr lang="en-US" dirty="0" err="1" smtClean="0"/>
              <a:t>Incompressibe</a:t>
            </a:r>
            <a:r>
              <a:rPr lang="en-US" dirty="0" smtClean="0"/>
              <a:t> </a:t>
            </a:r>
            <a:r>
              <a:rPr lang="en-US" dirty="0"/>
              <a:t>viscoelastic wave equation inversion</a:t>
            </a:r>
          </a:p>
          <a:p>
            <a:r>
              <a:rPr lang="en-US" dirty="0" smtClean="0"/>
              <a:t>Input data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Noise : AWGN= 10dB</a:t>
            </a:r>
          </a:p>
          <a:p>
            <a:r>
              <a:rPr lang="en-US" dirty="0"/>
              <a:t>Domain= 0.03x0.03= 30 mmx30 mm</a:t>
            </a:r>
          </a:p>
          <a:p>
            <a:r>
              <a:rPr lang="en-US" dirty="0"/>
              <a:t>Mesh =</a:t>
            </a:r>
            <a:r>
              <a:rPr lang="en-US" dirty="0" smtClean="0"/>
              <a:t>15x15x15</a:t>
            </a:r>
          </a:p>
          <a:p>
            <a:endParaRPr lang="en-US" dirty="0" smtClean="0"/>
          </a:p>
          <a:p>
            <a:r>
              <a:rPr lang="en-US" dirty="0" smtClean="0"/>
              <a:t>1 source @ (</a:t>
            </a:r>
            <a:r>
              <a:rPr lang="en-US" dirty="0"/>
              <a:t>0.014 0.024 0.014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Receivers: 176 RCV (sampled on vertical plane where</a:t>
            </a:r>
          </a:p>
          <a:p>
            <a:r>
              <a:rPr lang="en-US" dirty="0"/>
              <a:t>  </a:t>
            </a:r>
            <a:r>
              <a:rPr lang="en-US" dirty="0" err="1" smtClean="0"/>
              <a:t>top_right_point</a:t>
            </a:r>
            <a:r>
              <a:rPr lang="en-US" dirty="0" smtClean="0"/>
              <a:t> </a:t>
            </a:r>
            <a:r>
              <a:rPr lang="en-US" dirty="0"/>
              <a:t>= '0.03 </a:t>
            </a:r>
            <a:r>
              <a:rPr lang="en-US" dirty="0" smtClean="0"/>
              <a:t>0.02 0.016'</a:t>
            </a:r>
            <a:endParaRPr lang="en-US" dirty="0"/>
          </a:p>
          <a:p>
            <a:r>
              <a:rPr lang="en-US" dirty="0"/>
              <a:t>  </a:t>
            </a:r>
            <a:r>
              <a:rPr lang="en-US" dirty="0" err="1" smtClean="0"/>
              <a:t>bottom_left_point</a:t>
            </a:r>
            <a:r>
              <a:rPr lang="en-US" dirty="0" smtClean="0"/>
              <a:t> </a:t>
            </a:r>
            <a:r>
              <a:rPr lang="en-US" dirty="0"/>
              <a:t>= '0.0 0.0 </a:t>
            </a:r>
            <a:r>
              <a:rPr lang="en-US" dirty="0" smtClean="0"/>
              <a:t>0.016‘)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11 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r>
              <a:rPr lang="en-US" dirty="0" smtClean="0">
                <a:solidFill>
                  <a:srgbClr val="FF0000"/>
                </a:solidFill>
              </a:rPr>
              <a:t> @ (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r>
              <a:rPr lang="en-US" dirty="0" smtClean="0">
                <a:solidFill>
                  <a:srgbClr val="FF0000"/>
                </a:solidFill>
              </a:rPr>
              <a:t>=100-300@20 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 (1+i*w/</a:t>
            </a:r>
            <a:r>
              <a:rPr lang="en-US" dirty="0" err="1" smtClean="0"/>
              <a:t>w_bar</a:t>
            </a:r>
            <a:r>
              <a:rPr lang="en-US" dirty="0"/>
              <a:t>) </a:t>
            </a:r>
            <a:r>
              <a:rPr lang="en-US" dirty="0" err="1"/>
              <a:t>kpa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w_bar</a:t>
            </a:r>
            <a:r>
              <a:rPr lang="en-US" dirty="0" smtClean="0"/>
              <a:t>=15000</a:t>
            </a:r>
          </a:p>
          <a:p>
            <a:r>
              <a:rPr lang="en-US" dirty="0" err="1" smtClean="0"/>
              <a:t>Initial_guess</a:t>
            </a:r>
            <a:r>
              <a:rPr lang="en-US" dirty="0" smtClean="0"/>
              <a:t> inclusion=50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Only one component of the </a:t>
            </a:r>
            <a:r>
              <a:rPr lang="en-US" dirty="0" err="1" smtClean="0"/>
              <a:t>wavefield</a:t>
            </a:r>
            <a:r>
              <a:rPr lang="en-US" dirty="0" smtClean="0"/>
              <a:t> is considered (</a:t>
            </a:r>
            <a:r>
              <a:rPr lang="en-US" dirty="0" err="1" smtClean="0"/>
              <a:t>Ux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0205" t="10047" b="10438"/>
          <a:stretch/>
        </p:blipFill>
        <p:spPr>
          <a:xfrm>
            <a:off x="10730201" y="0"/>
            <a:ext cx="975337" cy="1921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3638" t="13697" r="23637" b="13828"/>
          <a:stretch/>
        </p:blipFill>
        <p:spPr>
          <a:xfrm>
            <a:off x="6160655" y="2142837"/>
            <a:ext cx="1764146" cy="178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3638" t="13697" r="24215" b="14088"/>
          <a:stretch/>
        </p:blipFill>
        <p:spPr>
          <a:xfrm>
            <a:off x="7998694" y="2142838"/>
            <a:ext cx="1751129" cy="178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3253" t="15000" r="24407" b="14870"/>
          <a:stretch/>
        </p:blipFill>
        <p:spPr>
          <a:xfrm>
            <a:off x="9814477" y="2152073"/>
            <a:ext cx="1800523" cy="1780664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881694"/>
              </p:ext>
            </p:extLst>
          </p:nvPr>
        </p:nvGraphicFramePr>
        <p:xfrm>
          <a:off x="659538" y="4738253"/>
          <a:ext cx="4498104" cy="2260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9200" y="4120128"/>
            <a:ext cx="4607494" cy="26943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661240" y="5216132"/>
            <a:ext cx="2392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Sampling line: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point1= '0.0 0.015 0.0115'</a:t>
            </a:r>
            <a:endParaRPr lang="en-US" sz="1200" b="1" dirty="0"/>
          </a:p>
          <a:p>
            <a:r>
              <a:rPr lang="en-US" sz="1200" b="1" dirty="0"/>
              <a:t> </a:t>
            </a:r>
            <a:r>
              <a:rPr lang="en-US" sz="1200" b="1" dirty="0" smtClean="0"/>
              <a:t>point2 </a:t>
            </a:r>
            <a:r>
              <a:rPr lang="en-US" sz="1200" b="1" dirty="0"/>
              <a:t>= </a:t>
            </a:r>
            <a:r>
              <a:rPr lang="en-US" sz="1200" b="1" dirty="0" smtClean="0"/>
              <a:t>'0.3 0.15 0.015‘)</a:t>
            </a:r>
            <a:endParaRPr lang="en-US" sz="1200" b="1" dirty="0"/>
          </a:p>
          <a:p>
            <a:endParaRPr lang="en-US" sz="1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/>
          <a:srcRect l="5153" t="77953" r="74607" b="10251"/>
          <a:stretch/>
        </p:blipFill>
        <p:spPr>
          <a:xfrm>
            <a:off x="7283390" y="1405316"/>
            <a:ext cx="481299" cy="4341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/>
          <a:srcRect l="13090" t="79363" r="67859" b="10123"/>
          <a:stretch/>
        </p:blipFill>
        <p:spPr>
          <a:xfrm>
            <a:off x="8590681" y="1405316"/>
            <a:ext cx="508231" cy="4341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/>
          <a:srcRect l="3678" t="79817" r="88320" b="10485"/>
          <a:stretch/>
        </p:blipFill>
        <p:spPr>
          <a:xfrm>
            <a:off x="9908332" y="1396081"/>
            <a:ext cx="506559" cy="4703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/>
          <a:srcRect l="5153" t="77953" r="74607" b="10251"/>
          <a:stretch/>
        </p:blipFill>
        <p:spPr>
          <a:xfrm>
            <a:off x="6080708" y="3587358"/>
            <a:ext cx="481299" cy="434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/>
          <a:srcRect l="13090" t="79363" r="67859" b="10123"/>
          <a:stretch/>
        </p:blipFill>
        <p:spPr>
          <a:xfrm>
            <a:off x="7967001" y="3498623"/>
            <a:ext cx="508231" cy="4341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3"/>
          <a:srcRect l="3678" t="79817" r="88320" b="10485"/>
          <a:stretch/>
        </p:blipFill>
        <p:spPr>
          <a:xfrm>
            <a:off x="9806712" y="3452440"/>
            <a:ext cx="506559" cy="4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045" y="211015"/>
            <a:ext cx="43521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data</a:t>
            </a:r>
          </a:p>
          <a:p>
            <a:r>
              <a:rPr lang="en-US" dirty="0" smtClean="0"/>
              <a:t>Incompressible elastic wave equation</a:t>
            </a:r>
          </a:p>
          <a:p>
            <a:r>
              <a:rPr lang="en-US" b="1" dirty="0" smtClean="0"/>
              <a:t>Ex.1-top</a:t>
            </a:r>
          </a:p>
          <a:p>
            <a:r>
              <a:rPr lang="en-US" dirty="0" smtClean="0"/>
              <a:t>1 source @ (0.5,0.8)</a:t>
            </a:r>
          </a:p>
          <a:p>
            <a:r>
              <a:rPr lang="en-US" dirty="0" smtClean="0"/>
              <a:t>Receivers: entire </a:t>
            </a:r>
            <a:r>
              <a:rPr lang="en-US" dirty="0" err="1" smtClean="0"/>
              <a:t>wavefield</a:t>
            </a:r>
            <a:r>
              <a:rPr lang="en-US" dirty="0" smtClean="0"/>
              <a:t> is considered.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freq</a:t>
            </a:r>
            <a:r>
              <a:rPr lang="en-US" dirty="0" smtClean="0"/>
              <a:t> @ (w=100 cycle)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=10</a:t>
            </a:r>
          </a:p>
          <a:p>
            <a:r>
              <a:rPr lang="en-US" dirty="0" err="1" smtClean="0"/>
              <a:t>E_inclusion</a:t>
            </a:r>
            <a:r>
              <a:rPr lang="en-US" dirty="0" smtClean="0"/>
              <a:t>=20</a:t>
            </a:r>
          </a:p>
          <a:p>
            <a:r>
              <a:rPr lang="en-US" dirty="0" err="1" smtClean="0"/>
              <a:t>Initial_guess_inclusion</a:t>
            </a:r>
            <a:r>
              <a:rPr lang="en-US" dirty="0" smtClean="0"/>
              <a:t>=15</a:t>
            </a:r>
          </a:p>
          <a:p>
            <a:r>
              <a:rPr lang="en-US" dirty="0" smtClean="0"/>
              <a:t>Diameter=0.5</a:t>
            </a:r>
          </a:p>
          <a:p>
            <a:r>
              <a:rPr lang="en-US" dirty="0" smtClean="0"/>
              <a:t>Domain= 1x1</a:t>
            </a:r>
          </a:p>
          <a:p>
            <a:r>
              <a:rPr lang="en-US" dirty="0" smtClean="0"/>
              <a:t>Mesh =100x100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7522" y="4314027"/>
            <a:ext cx="4352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Ex.1-bottom</a:t>
            </a:r>
            <a:endParaRPr lang="en-US" dirty="0" smtClean="0"/>
          </a:p>
          <a:p>
            <a:r>
              <a:rPr lang="en-US" dirty="0" smtClean="0"/>
              <a:t>Same input except </a:t>
            </a:r>
            <a:r>
              <a:rPr lang="en-US" dirty="0" err="1" smtClean="0"/>
              <a:t>Initial_guess_inclusion</a:t>
            </a:r>
            <a:r>
              <a:rPr lang="en-US" dirty="0" smtClean="0"/>
              <a:t>=19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31" y="237391"/>
            <a:ext cx="3975027" cy="3174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7769" y="0"/>
            <a:ext cx="435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Parameters takes negative/very small values in the inversion process.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730" y="3578469"/>
            <a:ext cx="3967728" cy="298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5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224" t="34293" r="39032" b="34423"/>
          <a:stretch/>
        </p:blipFill>
        <p:spPr>
          <a:xfrm>
            <a:off x="6807202" y="332504"/>
            <a:ext cx="1043709" cy="1108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262" t="34032" r="38455" b="34684"/>
          <a:stretch/>
        </p:blipFill>
        <p:spPr>
          <a:xfrm>
            <a:off x="8091057" y="323268"/>
            <a:ext cx="1117600" cy="1108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8840" t="33771" r="38262" b="33902"/>
          <a:stretch/>
        </p:blipFill>
        <p:spPr>
          <a:xfrm>
            <a:off x="9411859" y="286321"/>
            <a:ext cx="1099127" cy="1145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70205" t="10047" b="10438"/>
          <a:stretch/>
        </p:blipFill>
        <p:spPr>
          <a:xfrm>
            <a:off x="10714188" y="0"/>
            <a:ext cx="975337" cy="1921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" y="0"/>
            <a:ext cx="56102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</a:t>
            </a:r>
            <a:r>
              <a:rPr lang="en-US" dirty="0" err="1" smtClean="0"/>
              <a:t>Incompressibe</a:t>
            </a:r>
            <a:r>
              <a:rPr lang="en-US" dirty="0" smtClean="0"/>
              <a:t> </a:t>
            </a:r>
            <a:r>
              <a:rPr lang="en-US" dirty="0"/>
              <a:t>viscoelastic wave equation inversion</a:t>
            </a:r>
          </a:p>
          <a:p>
            <a:r>
              <a:rPr lang="en-US" dirty="0" smtClean="0"/>
              <a:t>Input data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Noise : AWGN= 10dB</a:t>
            </a:r>
          </a:p>
          <a:p>
            <a:r>
              <a:rPr lang="en-US" dirty="0"/>
              <a:t>Domain= 0.03x0.03= 30 mmx30 mm</a:t>
            </a:r>
          </a:p>
          <a:p>
            <a:r>
              <a:rPr lang="en-US" dirty="0"/>
              <a:t>Mesh </a:t>
            </a:r>
            <a:r>
              <a:rPr lang="en-US" dirty="0" smtClean="0"/>
              <a:t>=</a:t>
            </a:r>
            <a:r>
              <a:rPr lang="en-US" dirty="0" smtClean="0">
                <a:solidFill>
                  <a:srgbClr val="FF0000"/>
                </a:solidFill>
              </a:rPr>
              <a:t>20x20x20</a:t>
            </a:r>
          </a:p>
          <a:p>
            <a:endParaRPr lang="en-US" dirty="0" smtClean="0"/>
          </a:p>
          <a:p>
            <a:r>
              <a:rPr lang="en-US" dirty="0" smtClean="0"/>
              <a:t>1 source @ (</a:t>
            </a:r>
            <a:r>
              <a:rPr lang="en-US" dirty="0" smtClean="0">
                <a:solidFill>
                  <a:srgbClr val="FF0000"/>
                </a:solidFill>
              </a:rPr>
              <a:t>0.015 </a:t>
            </a:r>
            <a:r>
              <a:rPr lang="en-US" dirty="0">
                <a:solidFill>
                  <a:srgbClr val="FF0000"/>
                </a:solidFill>
              </a:rPr>
              <a:t>0.024 </a:t>
            </a:r>
            <a:r>
              <a:rPr lang="en-US" dirty="0" smtClean="0">
                <a:solidFill>
                  <a:srgbClr val="FF0000"/>
                </a:solidFill>
              </a:rPr>
              <a:t>0.015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Receivers: </a:t>
            </a:r>
            <a:r>
              <a:rPr lang="en-US" dirty="0" smtClean="0">
                <a:solidFill>
                  <a:srgbClr val="FF0000"/>
                </a:solidFill>
              </a:rPr>
              <a:t>315</a:t>
            </a:r>
            <a:r>
              <a:rPr lang="en-US" dirty="0" smtClean="0"/>
              <a:t> RCV (sampled on vertical plane where</a:t>
            </a:r>
          </a:p>
          <a:p>
            <a:r>
              <a:rPr lang="en-US" dirty="0"/>
              <a:t>  </a:t>
            </a:r>
            <a:r>
              <a:rPr lang="en-US" dirty="0" err="1" smtClean="0"/>
              <a:t>top_right_point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'0.03 </a:t>
            </a:r>
            <a:r>
              <a:rPr lang="en-US" dirty="0" smtClean="0">
                <a:solidFill>
                  <a:srgbClr val="FF0000"/>
                </a:solidFill>
              </a:rPr>
              <a:t>0.021 0.0165'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  </a:t>
            </a:r>
            <a:r>
              <a:rPr lang="en-US" dirty="0" err="1" smtClean="0"/>
              <a:t>bottom_left_point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'0.0 0.0 </a:t>
            </a:r>
            <a:r>
              <a:rPr lang="en-US" dirty="0" smtClean="0">
                <a:solidFill>
                  <a:srgbClr val="FF0000"/>
                </a:solidFill>
              </a:rPr>
              <a:t>0.0165’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10 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r>
              <a:rPr lang="en-US" dirty="0" smtClean="0">
                <a:solidFill>
                  <a:srgbClr val="FF0000"/>
                </a:solidFill>
              </a:rPr>
              <a:t> @ (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r>
              <a:rPr lang="en-US" dirty="0" smtClean="0">
                <a:solidFill>
                  <a:srgbClr val="FF0000"/>
                </a:solidFill>
              </a:rPr>
              <a:t>=100-480@40 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 (1+i*w/</a:t>
            </a:r>
            <a:r>
              <a:rPr lang="en-US" dirty="0" err="1" smtClean="0"/>
              <a:t>w_bar</a:t>
            </a:r>
            <a:r>
              <a:rPr lang="en-US" dirty="0"/>
              <a:t>) </a:t>
            </a:r>
            <a:r>
              <a:rPr lang="en-US" dirty="0" err="1"/>
              <a:t>kpa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w_bar</a:t>
            </a:r>
            <a:r>
              <a:rPr lang="en-US" dirty="0" smtClean="0"/>
              <a:t>=15000</a:t>
            </a:r>
          </a:p>
          <a:p>
            <a:r>
              <a:rPr lang="en-US" dirty="0" err="1" smtClean="0"/>
              <a:t>Initial_guess</a:t>
            </a:r>
            <a:r>
              <a:rPr lang="en-US" dirty="0" smtClean="0"/>
              <a:t> inclusion=50 </a:t>
            </a:r>
            <a:r>
              <a:rPr lang="en-US" dirty="0"/>
              <a:t>(1+i*w/</a:t>
            </a:r>
            <a:r>
              <a:rPr lang="en-US" dirty="0" err="1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Only one component of the </a:t>
            </a:r>
            <a:r>
              <a:rPr lang="en-US" dirty="0" err="1" smtClean="0"/>
              <a:t>wavefield</a:t>
            </a:r>
            <a:r>
              <a:rPr lang="en-US" dirty="0" smtClean="0"/>
              <a:t> is considered (</a:t>
            </a:r>
            <a:r>
              <a:rPr lang="en-US" dirty="0" err="1" smtClean="0"/>
              <a:t>Ux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31720" t="24906" r="32105" b="25299"/>
          <a:stretch/>
        </p:blipFill>
        <p:spPr>
          <a:xfrm>
            <a:off x="5982422" y="1921164"/>
            <a:ext cx="1736437" cy="1764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24215" t="14740" r="24407" b="14089"/>
          <a:stretch/>
        </p:blipFill>
        <p:spPr>
          <a:xfrm>
            <a:off x="7860147" y="1976583"/>
            <a:ext cx="1671173" cy="17087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24407" t="14219" r="23830" b="14609"/>
          <a:stretch/>
        </p:blipFill>
        <p:spPr>
          <a:xfrm>
            <a:off x="9657884" y="1967346"/>
            <a:ext cx="1665895" cy="1690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1294" y="3731492"/>
            <a:ext cx="4802485" cy="2923555"/>
          </a:xfrm>
          <a:prstGeom prst="rect">
            <a:avLst/>
          </a:prstGeom>
        </p:spPr>
      </p:pic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1008785"/>
              </p:ext>
            </p:extLst>
          </p:nvPr>
        </p:nvGraphicFramePr>
        <p:xfrm>
          <a:off x="677755" y="4708482"/>
          <a:ext cx="4374536" cy="2052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5" name="Rectangle 14"/>
          <p:cNvSpPr/>
          <p:nvPr/>
        </p:nvSpPr>
        <p:spPr>
          <a:xfrm>
            <a:off x="9961422" y="5078313"/>
            <a:ext cx="2147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Sampling line: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point1= '0.0 0.015 0.0115'</a:t>
            </a:r>
            <a:endParaRPr lang="en-US" sz="1200" b="1" dirty="0"/>
          </a:p>
          <a:p>
            <a:r>
              <a:rPr lang="en-US" sz="1200" b="1" dirty="0"/>
              <a:t> </a:t>
            </a:r>
            <a:r>
              <a:rPr lang="en-US" sz="1200" b="1" dirty="0" smtClean="0"/>
              <a:t>point2 </a:t>
            </a:r>
            <a:r>
              <a:rPr lang="en-US" sz="1200" b="1" dirty="0"/>
              <a:t>= </a:t>
            </a:r>
            <a:r>
              <a:rPr lang="en-US" sz="1200" b="1" dirty="0" smtClean="0"/>
              <a:t>'0.3 0.15 0.015‘)</a:t>
            </a:r>
            <a:endParaRPr lang="en-US" sz="1200" b="1" dirty="0"/>
          </a:p>
          <a:p>
            <a:endParaRPr lang="en-US" sz="12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1"/>
          <a:srcRect l="5153" t="77953" r="74607" b="10251"/>
          <a:stretch/>
        </p:blipFill>
        <p:spPr>
          <a:xfrm>
            <a:off x="7166210" y="1431631"/>
            <a:ext cx="481299" cy="4341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2"/>
          <a:srcRect l="13090" t="79363" r="67859" b="10123"/>
          <a:stretch/>
        </p:blipFill>
        <p:spPr>
          <a:xfrm>
            <a:off x="8473501" y="1431631"/>
            <a:ext cx="508231" cy="4341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3"/>
          <a:srcRect l="3678" t="79817" r="88320" b="10485"/>
          <a:stretch/>
        </p:blipFill>
        <p:spPr>
          <a:xfrm>
            <a:off x="9791152" y="1422396"/>
            <a:ext cx="506559" cy="4703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/>
          <a:srcRect l="5153" t="77953" r="74607" b="10251"/>
          <a:stretch/>
        </p:blipFill>
        <p:spPr>
          <a:xfrm>
            <a:off x="6098437" y="3324675"/>
            <a:ext cx="481299" cy="4341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/>
          <a:srcRect l="13090" t="79363" r="67859" b="10123"/>
          <a:stretch/>
        </p:blipFill>
        <p:spPr>
          <a:xfrm>
            <a:off x="7886161" y="3304333"/>
            <a:ext cx="508231" cy="4341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3"/>
          <a:srcRect l="3678" t="79817" r="88320" b="10485"/>
          <a:stretch/>
        </p:blipFill>
        <p:spPr>
          <a:xfrm>
            <a:off x="9657884" y="3239593"/>
            <a:ext cx="506559" cy="4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1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0"/>
            <a:ext cx="56102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2D </a:t>
            </a:r>
            <a:r>
              <a:rPr lang="en-US" dirty="0" err="1" smtClean="0"/>
              <a:t>Incompressibe</a:t>
            </a:r>
            <a:r>
              <a:rPr lang="en-US" dirty="0" smtClean="0"/>
              <a:t> </a:t>
            </a:r>
            <a:r>
              <a:rPr lang="en-US" dirty="0"/>
              <a:t>viscoelastic wave equation inversion</a:t>
            </a:r>
          </a:p>
          <a:p>
            <a:r>
              <a:rPr lang="en-US" dirty="0" smtClean="0"/>
              <a:t>Input data</a:t>
            </a:r>
          </a:p>
          <a:p>
            <a:r>
              <a:rPr lang="en-US" dirty="0" smtClean="0"/>
              <a:t>Domain</a:t>
            </a:r>
            <a:r>
              <a:rPr lang="en-US" dirty="0"/>
              <a:t>= </a:t>
            </a:r>
            <a:r>
              <a:rPr lang="en-US" dirty="0" smtClean="0"/>
              <a:t>0.03x0.03= </a:t>
            </a:r>
            <a:r>
              <a:rPr lang="en-US" dirty="0"/>
              <a:t>30 mmx30 mm</a:t>
            </a:r>
          </a:p>
          <a:p>
            <a:r>
              <a:rPr lang="en-US" dirty="0"/>
              <a:t>Mesh </a:t>
            </a:r>
            <a:r>
              <a:rPr lang="en-US" dirty="0" smtClean="0"/>
              <a:t>=60x60</a:t>
            </a:r>
          </a:p>
          <a:p>
            <a:r>
              <a:rPr lang="en-US" dirty="0" smtClean="0"/>
              <a:t>1 source @ (0.015 0.024)</a:t>
            </a:r>
          </a:p>
          <a:p>
            <a:r>
              <a:rPr lang="en-US" dirty="0" smtClean="0"/>
              <a:t>Receivers: 40 RCV (sampled on vertical a line @ x=15mm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16 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r>
              <a:rPr lang="en-US" dirty="0" smtClean="0">
                <a:solidFill>
                  <a:srgbClr val="FF0000"/>
                </a:solidFill>
              </a:rPr>
              <a:t> @ (</a:t>
            </a:r>
            <a:r>
              <a:rPr lang="en-US" dirty="0" err="1" smtClean="0">
                <a:solidFill>
                  <a:srgbClr val="FF0000"/>
                </a:solidFill>
              </a:rPr>
              <a:t>freq</a:t>
            </a:r>
            <a:r>
              <a:rPr lang="en-US" dirty="0" smtClean="0">
                <a:solidFill>
                  <a:srgbClr val="FF0000"/>
                </a:solidFill>
              </a:rPr>
              <a:t>=100-475@25 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+</a:t>
            </a:r>
            <a:r>
              <a:rPr lang="en-US" dirty="0" err="1" smtClean="0"/>
              <a:t>i</a:t>
            </a:r>
            <a:r>
              <a:rPr lang="en-US" dirty="0" smtClean="0"/>
              <a:t>*25*w/</a:t>
            </a:r>
            <a:r>
              <a:rPr lang="en-US" dirty="0" err="1" smtClean="0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=80+i*80*w/</a:t>
            </a:r>
            <a:r>
              <a:rPr lang="en-US" dirty="0" err="1" smtClean="0"/>
              <a:t>w_bar</a:t>
            </a:r>
            <a:r>
              <a:rPr lang="en-US" dirty="0"/>
              <a:t>) </a:t>
            </a:r>
            <a:r>
              <a:rPr lang="en-US" dirty="0" err="1"/>
              <a:t>kpa</a:t>
            </a:r>
            <a:r>
              <a:rPr lang="en-US" dirty="0"/>
              <a:t> 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w_bar</a:t>
            </a:r>
            <a:r>
              <a:rPr lang="en-US" dirty="0" smtClean="0"/>
              <a:t>=15000</a:t>
            </a:r>
          </a:p>
          <a:p>
            <a:r>
              <a:rPr lang="en-US" dirty="0" err="1" smtClean="0"/>
              <a:t>Initial_guess</a:t>
            </a:r>
            <a:r>
              <a:rPr lang="en-US" dirty="0" smtClean="0"/>
              <a:t> inclusion=30+i*30*w/</a:t>
            </a:r>
            <a:r>
              <a:rPr lang="en-US" dirty="0" err="1" smtClean="0"/>
              <a:t>w_bar</a:t>
            </a:r>
            <a:r>
              <a:rPr lang="en-US" dirty="0"/>
              <a:t>) </a:t>
            </a:r>
            <a:r>
              <a:rPr lang="en-US" dirty="0" err="1" smtClean="0"/>
              <a:t>kpa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Only one component of the </a:t>
            </a:r>
            <a:r>
              <a:rPr lang="en-US" dirty="0" err="1" smtClean="0"/>
              <a:t>wavefield</a:t>
            </a:r>
            <a:r>
              <a:rPr lang="en-US" dirty="0" smtClean="0"/>
              <a:t> is considered (</a:t>
            </a:r>
            <a:r>
              <a:rPr lang="en-US" dirty="0" err="1" smtClean="0"/>
              <a:t>Ux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Parameterization: G= </a:t>
            </a:r>
            <a:r>
              <a:rPr lang="en-US" dirty="0" err="1" smtClean="0"/>
              <a:t>G_r</a:t>
            </a:r>
            <a:r>
              <a:rPr lang="en-US" dirty="0" smtClean="0"/>
              <a:t> +</a:t>
            </a:r>
            <a:r>
              <a:rPr lang="en-US" dirty="0" err="1" smtClean="0"/>
              <a:t>iG_i</a:t>
            </a:r>
            <a:r>
              <a:rPr lang="en-US" dirty="0" smtClean="0"/>
              <a:t> *w/</a:t>
            </a:r>
            <a:r>
              <a:rPr lang="en-US" dirty="0" err="1" smtClean="0"/>
              <a:t>w_bar</a:t>
            </a:r>
            <a:endParaRPr lang="en-US" dirty="0" smtClean="0"/>
          </a:p>
          <a:p>
            <a:r>
              <a:rPr lang="en-US" dirty="0" smtClean="0"/>
              <a:t>Both </a:t>
            </a:r>
            <a:r>
              <a:rPr lang="en-US" dirty="0" err="1" smtClean="0"/>
              <a:t>G_r</a:t>
            </a:r>
            <a:r>
              <a:rPr lang="en-US" dirty="0" smtClean="0"/>
              <a:t> and </a:t>
            </a:r>
            <a:r>
              <a:rPr lang="en-US" dirty="0" err="1" smtClean="0"/>
              <a:t>G_i</a:t>
            </a:r>
            <a:r>
              <a:rPr lang="en-US" dirty="0" smtClean="0"/>
              <a:t> are the parameters to be inverted.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150" y="2834661"/>
            <a:ext cx="2668156" cy="1689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069" y="137457"/>
            <a:ext cx="3423689" cy="2608850"/>
          </a:xfrm>
          <a:prstGeom prst="rect">
            <a:avLst/>
          </a:prstGeom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848420"/>
              </p:ext>
            </p:extLst>
          </p:nvPr>
        </p:nvGraphicFramePr>
        <p:xfrm>
          <a:off x="558266" y="4291002"/>
          <a:ext cx="3339966" cy="2071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925520"/>
              </p:ext>
            </p:extLst>
          </p:nvPr>
        </p:nvGraphicFramePr>
        <p:xfrm>
          <a:off x="3693418" y="4291002"/>
          <a:ext cx="3689159" cy="2189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926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BE06BA-8540-48CF-875C-E254ECD1E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6" r="5787"/>
          <a:stretch/>
        </p:blipFill>
        <p:spPr>
          <a:xfrm>
            <a:off x="5747995" y="1561413"/>
            <a:ext cx="3601540" cy="4652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F5FDF-066B-DE5E-22FD-7F86E4E0C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38" t="10243" r="24723" b="23089"/>
          <a:stretch/>
        </p:blipFill>
        <p:spPr>
          <a:xfrm>
            <a:off x="9156152" y="2855766"/>
            <a:ext cx="2133187" cy="205740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89659" y="2855765"/>
            <a:ext cx="2879101" cy="2057401"/>
            <a:chOff x="1389659" y="2855765"/>
            <a:chExt cx="2879101" cy="20574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BE06BA-8540-48CF-875C-E254ECD1E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31" t="10368" r="5786" b="69202"/>
            <a:stretch/>
          </p:blipFill>
          <p:spPr>
            <a:xfrm>
              <a:off x="3535440" y="3444912"/>
              <a:ext cx="733320" cy="10299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5F5FDF-066B-DE5E-22FD-7F86E4E0C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38" t="10243" r="24723" b="23089"/>
            <a:stretch/>
          </p:blipFill>
          <p:spPr>
            <a:xfrm>
              <a:off x="1389659" y="2855765"/>
              <a:ext cx="2133187" cy="20574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442F73-3BD6-12DE-E400-B9529815327F}"/>
                </a:ext>
              </a:extLst>
            </p:cNvPr>
            <p:cNvSpPr txBox="1"/>
            <p:nvPr/>
          </p:nvSpPr>
          <p:spPr>
            <a:xfrm>
              <a:off x="3522846" y="3183302"/>
              <a:ext cx="6339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r>
                <a:rPr lang="en-US" sz="105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kpa</a:t>
              </a:r>
              <a:r>
                <a:rPr lang="en-US" sz="105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54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44905" y="236221"/>
            <a:ext cx="2717960" cy="979430"/>
            <a:chOff x="2346960" y="1882141"/>
            <a:chExt cx="2717960" cy="979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9373" t="14497" r="28189" b="13820"/>
            <a:stretch/>
          </p:blipFill>
          <p:spPr>
            <a:xfrm>
              <a:off x="3392558" y="1886211"/>
              <a:ext cx="966933" cy="975360"/>
            </a:xfrm>
            <a:prstGeom prst="rect">
              <a:avLst/>
            </a:prstGeom>
          </p:spPr>
        </p:pic>
        <p:pic>
          <p:nvPicPr>
            <p:cNvPr id="5" name="Picture 4"/>
            <p:cNvPicPr/>
            <p:nvPr/>
          </p:nvPicPr>
          <p:blipFill rotWithShape="1">
            <a:blip r:embed="rId3"/>
            <a:srcRect l="23091" t="13863" r="23763" b="13922"/>
            <a:stretch/>
          </p:blipFill>
          <p:spPr>
            <a:xfrm>
              <a:off x="2346960" y="1882141"/>
              <a:ext cx="975360" cy="9753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82116" t="30261" b="31576"/>
            <a:stretch/>
          </p:blipFill>
          <p:spPr>
            <a:xfrm>
              <a:off x="4429730" y="1920383"/>
              <a:ext cx="635190" cy="89887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220" y="274463"/>
            <a:ext cx="6983780" cy="44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18" y="135048"/>
            <a:ext cx="10515600" cy="3352431"/>
          </a:xfrm>
        </p:spPr>
        <p:txBody>
          <a:bodyPr/>
          <a:lstStyle/>
          <a:p>
            <a:r>
              <a:rPr lang="en-US" dirty="0" smtClean="0"/>
              <a:t>Urban PWE (2021)</a:t>
            </a:r>
          </a:p>
          <a:p>
            <a:pPr marL="0" indent="0">
              <a:buNone/>
            </a:pPr>
            <a:r>
              <a:rPr lang="en-US" dirty="0" smtClean="0"/>
              <a:t>Shear moduli: (8.33,26.66) </a:t>
            </a:r>
            <a:r>
              <a:rPr lang="en-US" dirty="0" err="1" smtClean="0"/>
              <a:t>kPa</a:t>
            </a:r>
            <a:r>
              <a:rPr lang="en-US" dirty="0" smtClean="0"/>
              <a:t> for background and inclusion</a:t>
            </a:r>
          </a:p>
          <a:p>
            <a:pPr marL="0" indent="0">
              <a:buNone/>
            </a:pPr>
            <a:r>
              <a:rPr lang="en-US" dirty="0" smtClean="0"/>
              <a:t>Inclusion diameter: (4.05,6.49,10.4)mm – cylindrical </a:t>
            </a:r>
          </a:p>
          <a:p>
            <a:pPr marL="0" indent="0">
              <a:buNone/>
            </a:pPr>
            <a:r>
              <a:rPr lang="en-US" dirty="0" smtClean="0"/>
              <a:t>ROI: 16x16 mm2</a:t>
            </a:r>
          </a:p>
          <a:p>
            <a:pPr marL="0" indent="0">
              <a:buNone/>
            </a:pPr>
            <a:r>
              <a:rPr lang="en-US" dirty="0" smtClean="0"/>
              <a:t>They also used 20 mm diameter – spherical with ROI 30x30</a:t>
            </a:r>
          </a:p>
          <a:p>
            <a:pPr marL="0" indent="0">
              <a:buNone/>
            </a:pPr>
            <a:r>
              <a:rPr lang="en-US" dirty="0" err="1" smtClean="0"/>
              <a:t>Fmin-Fmax</a:t>
            </a:r>
            <a:r>
              <a:rPr lang="en-US" dirty="0" smtClean="0"/>
              <a:t>: 500-1500Hz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980" y="3151862"/>
            <a:ext cx="5855236" cy="3611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30" y="3572500"/>
            <a:ext cx="4137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Cloutier</a:t>
            </a:r>
            <a:r>
              <a:rPr lang="en-US" sz="2800" dirty="0" smtClean="0"/>
              <a:t> (2017)</a:t>
            </a:r>
          </a:p>
          <a:p>
            <a:r>
              <a:rPr lang="en-US" sz="2800" dirty="0" smtClean="0"/>
              <a:t>Viscosity (0.4-1.14) </a:t>
            </a:r>
            <a:r>
              <a:rPr lang="en-US" sz="2800" dirty="0" err="1" smtClean="0"/>
              <a:t>Pa.s</a:t>
            </a:r>
            <a:r>
              <a:rPr lang="en-US" sz="2800" dirty="0" smtClean="0"/>
              <a:t> </a:t>
            </a:r>
            <a:r>
              <a:rPr lang="en-US" sz="2800" dirty="0"/>
              <a:t>for background and inclusion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37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0843"/>
            <a:ext cx="83863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Cloutier</a:t>
            </a:r>
            <a:r>
              <a:rPr lang="en-US" sz="2800" dirty="0" smtClean="0"/>
              <a:t> (2014)</a:t>
            </a:r>
          </a:p>
          <a:p>
            <a:r>
              <a:rPr lang="en-US" sz="2800" dirty="0" smtClean="0"/>
              <a:t>Viscosity: (0.1-1.5) </a:t>
            </a:r>
            <a:r>
              <a:rPr lang="en-US" sz="2800" dirty="0" err="1" smtClean="0"/>
              <a:t>Pa.s</a:t>
            </a:r>
            <a:r>
              <a:rPr lang="en-US" sz="2800" dirty="0" smtClean="0"/>
              <a:t> for background and inclusion</a:t>
            </a:r>
          </a:p>
          <a:p>
            <a:r>
              <a:rPr lang="en-US" sz="2800" dirty="0" err="1" smtClean="0"/>
              <a:t>Shea</a:t>
            </a:r>
            <a:r>
              <a:rPr lang="en-US" sz="2800" dirty="0" smtClean="0"/>
              <a:t> elasticity: (5-20) </a:t>
            </a:r>
            <a:r>
              <a:rPr lang="en-US" sz="2800" dirty="0" err="1" smtClean="0"/>
              <a:t>kPa</a:t>
            </a:r>
            <a:r>
              <a:rPr lang="en-US" sz="2800" dirty="0"/>
              <a:t> for background and inclusion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62" y="1731100"/>
            <a:ext cx="5238750" cy="34480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22868" y="2847703"/>
            <a:ext cx="914400" cy="199861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071" y="5414412"/>
            <a:ext cx="52387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162" y="966652"/>
            <a:ext cx="11872838" cy="5223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162" y="136968"/>
            <a:ext cx="838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Fink (2005) – values measured by MRI</a:t>
            </a:r>
          </a:p>
        </p:txBody>
      </p:sp>
    </p:spTree>
    <p:extLst>
      <p:ext uri="{BB962C8B-B14F-4D97-AF65-F5344CB8AC3E}">
        <p14:creationId xmlns:p14="http://schemas.microsoft.com/office/powerpoint/2010/main" val="220303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09"/>
            <a:ext cx="6244046" cy="66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bl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37" y="184742"/>
            <a:ext cx="8855895" cy="153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10" y="2010244"/>
            <a:ext cx="9686464" cy="1235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992" y="3858803"/>
            <a:ext cx="4784008" cy="2900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87" y="3858803"/>
            <a:ext cx="6812525" cy="27027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3265" y="4552335"/>
            <a:ext cx="4434348" cy="481781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0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136" t="12576" r="3516" b="12983"/>
          <a:stretch/>
        </p:blipFill>
        <p:spPr>
          <a:xfrm>
            <a:off x="8925224" y="787655"/>
            <a:ext cx="2977180" cy="212269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456903" y="797487"/>
            <a:ext cx="3283975" cy="2112861"/>
            <a:chOff x="6558116" y="168223"/>
            <a:chExt cx="2182762" cy="14835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5516" t="12938" r="4318" b="13642"/>
            <a:stretch/>
          </p:blipFill>
          <p:spPr>
            <a:xfrm>
              <a:off x="6558116" y="168223"/>
              <a:ext cx="2182762" cy="148359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7315200" y="776748"/>
              <a:ext cx="9832" cy="87507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5-Point Star 7"/>
            <p:cNvSpPr/>
            <p:nvPr/>
          </p:nvSpPr>
          <p:spPr>
            <a:xfrm>
              <a:off x="7236542" y="437535"/>
              <a:ext cx="157316" cy="14748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1476" y="1446417"/>
                <a:ext cx="8589401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2D </a:t>
                </a:r>
                <a:r>
                  <a:rPr lang="en-US" sz="1400" dirty="0" err="1" smtClean="0"/>
                  <a:t>Incompressibe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viscoelastic wave equation inversion</a:t>
                </a:r>
              </a:p>
              <a:p>
                <a:r>
                  <a:rPr lang="en-US" sz="1400" dirty="0" smtClean="0"/>
                  <a:t>Input data</a:t>
                </a:r>
              </a:p>
              <a:p>
                <a:r>
                  <a:rPr lang="en-US" sz="1400" dirty="0" smtClean="0"/>
                  <a:t>Domain</a:t>
                </a:r>
                <a:r>
                  <a:rPr lang="en-US" sz="1400" dirty="0"/>
                  <a:t>= </a:t>
                </a:r>
                <a:r>
                  <a:rPr lang="en-US" sz="1400" dirty="0" smtClean="0"/>
                  <a:t>0.03x0.03= </a:t>
                </a:r>
                <a:r>
                  <a:rPr lang="en-US" sz="1400" dirty="0"/>
                  <a:t>30 mmx30 mm</a:t>
                </a:r>
              </a:p>
              <a:p>
                <a:r>
                  <a:rPr lang="en-US" sz="1400" dirty="0"/>
                  <a:t>Mesh </a:t>
                </a:r>
                <a:r>
                  <a:rPr lang="en-US" sz="1400" dirty="0" smtClean="0"/>
                  <a:t>=60x60</a:t>
                </a:r>
              </a:p>
              <a:p>
                <a:r>
                  <a:rPr lang="en-US" sz="1400" dirty="0" smtClean="0"/>
                  <a:t>Push @ (0.015 0.024)</a:t>
                </a:r>
              </a:p>
              <a:p>
                <a:r>
                  <a:rPr lang="en-US" sz="1400" dirty="0" smtClean="0"/>
                  <a:t>Receivers: 40 RCV (sampled on vertical a line @ x=15mm</a:t>
                </a:r>
                <a:endParaRPr lang="en-US" sz="1400" dirty="0"/>
              </a:p>
              <a:p>
                <a:r>
                  <a:rPr lang="en-US" sz="1400" dirty="0" smtClean="0"/>
                  <a:t>16 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 @ (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=100-475@25 HZ)</a:t>
                </a:r>
              </a:p>
              <a:p>
                <a:r>
                  <a:rPr lang="en-US" sz="1400" dirty="0" smtClean="0"/>
                  <a:t>Viscoelastic model: Kelvin-Voigt</a:t>
                </a:r>
              </a:p>
              <a:p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 smtClean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𝟕𝟎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)^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400" b="1" dirty="0" smtClean="0"/>
                  <a:t> kPa</a:t>
                </a:r>
                <a:r>
                  <a:rPr lang="en-US" sz="1400" b="1" dirty="0"/>
                  <a:t> </a:t>
                </a:r>
                <a:endParaRPr lang="en-US" sz="1400" b="1" dirty="0" smtClean="0"/>
              </a:p>
              <a:p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sz="1400" b="1" dirty="0" err="1" smtClean="0"/>
                  <a:t>Pa.s</a:t>
                </a:r>
                <a:r>
                  <a:rPr lang="en-US" sz="1400" b="1" dirty="0" smtClean="0"/>
                  <a:t> (known)</a:t>
                </a:r>
              </a:p>
              <a:p>
                <a:r>
                  <a:rPr lang="en-US" sz="1400" dirty="0"/>
                  <a:t>Invert only for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sz="1400" dirty="0" smtClean="0"/>
              </a:p>
              <a:p>
                <a:r>
                  <a:rPr lang="en-US" sz="1400" dirty="0" smtClean="0"/>
                  <a:t>Initial guess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i="0" dirty="0" smtClean="0"/>
                  <a:t>kPa</a:t>
                </a:r>
                <a:endParaRPr lang="en-US" sz="1400" b="1" dirty="0" smtClean="0"/>
              </a:p>
              <a:p>
                <a:r>
                  <a:rPr lang="en-US" sz="1400" dirty="0" smtClean="0"/>
                  <a:t>Only one component of the </a:t>
                </a:r>
                <a:r>
                  <a:rPr lang="en-US" sz="1400" dirty="0" err="1" smtClean="0"/>
                  <a:t>wavefield</a:t>
                </a:r>
                <a:r>
                  <a:rPr lang="en-US" sz="1400" dirty="0" smtClean="0"/>
                  <a:t> is considered (</a:t>
                </a:r>
                <a:r>
                  <a:rPr lang="en-US" sz="1400" dirty="0" err="1" smtClean="0"/>
                  <a:t>Ux</a:t>
                </a:r>
                <a:r>
                  <a:rPr lang="en-US" sz="1400" dirty="0" smtClean="0"/>
                  <a:t>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6" y="1446417"/>
                <a:ext cx="8589401" cy="3231654"/>
              </a:xfrm>
              <a:prstGeom prst="rect">
                <a:avLst/>
              </a:prstGeom>
              <a:blipFill>
                <a:blip r:embed="rId8"/>
                <a:stretch>
                  <a:fillRect l="-213" t="-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301917"/>
              </p:ext>
            </p:extLst>
          </p:nvPr>
        </p:nvGraphicFramePr>
        <p:xfrm>
          <a:off x="3746091" y="4355690"/>
          <a:ext cx="4043524" cy="2303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3185259"/>
              </p:ext>
            </p:extLst>
          </p:nvPr>
        </p:nvGraphicFramePr>
        <p:xfrm>
          <a:off x="7651962" y="4355690"/>
          <a:ext cx="4195907" cy="2297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51103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4975" y="96715"/>
            <a:ext cx="43521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data</a:t>
            </a:r>
          </a:p>
          <a:p>
            <a:r>
              <a:rPr lang="en-US" dirty="0" smtClean="0"/>
              <a:t>Incompressible elastic wave equation</a:t>
            </a:r>
          </a:p>
          <a:p>
            <a:r>
              <a:rPr lang="en-US" dirty="0" smtClean="0"/>
              <a:t>1 source @ (0.5,0.8)</a:t>
            </a:r>
          </a:p>
          <a:p>
            <a:r>
              <a:rPr lang="en-US" dirty="0" smtClean="0"/>
              <a:t>Receivers: entire </a:t>
            </a:r>
            <a:r>
              <a:rPr lang="en-US" dirty="0" err="1" smtClean="0"/>
              <a:t>wavefield</a:t>
            </a:r>
            <a:r>
              <a:rPr lang="en-US" dirty="0" smtClean="0"/>
              <a:t> is considered.</a:t>
            </a:r>
          </a:p>
          <a:p>
            <a:r>
              <a:rPr lang="en-US" dirty="0" smtClean="0"/>
              <a:t>11 </a:t>
            </a:r>
            <a:r>
              <a:rPr lang="en-US" dirty="0" err="1" smtClean="0"/>
              <a:t>freq</a:t>
            </a:r>
            <a:r>
              <a:rPr lang="en-US" dirty="0" smtClean="0"/>
              <a:t> @ (w=100-300@20 cycle)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=10</a:t>
            </a:r>
          </a:p>
          <a:p>
            <a:r>
              <a:rPr lang="en-US" dirty="0" err="1" smtClean="0"/>
              <a:t>E_inclusion</a:t>
            </a:r>
            <a:r>
              <a:rPr lang="en-US" dirty="0" smtClean="0"/>
              <a:t>=20</a:t>
            </a:r>
          </a:p>
          <a:p>
            <a:r>
              <a:rPr lang="en-US" dirty="0" err="1" smtClean="0"/>
              <a:t>Initial_guess_inclusion</a:t>
            </a:r>
            <a:r>
              <a:rPr lang="en-US" dirty="0" smtClean="0"/>
              <a:t>=19</a:t>
            </a:r>
          </a:p>
          <a:p>
            <a:r>
              <a:rPr lang="en-US" dirty="0" smtClean="0"/>
              <a:t>Diameter=0.5</a:t>
            </a:r>
          </a:p>
          <a:p>
            <a:r>
              <a:rPr lang="en-US" dirty="0" smtClean="0"/>
              <a:t>Domain= 1x1</a:t>
            </a:r>
          </a:p>
          <a:p>
            <a:r>
              <a:rPr lang="en-US" dirty="0" smtClean="0"/>
              <a:t>Mesh =100x100</a:t>
            </a:r>
          </a:p>
          <a:p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06" y="3214542"/>
            <a:ext cx="4619048" cy="35238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8" y="3324667"/>
            <a:ext cx="5114286" cy="35333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49791" y="4429622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2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471512" y="4429622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1</a:t>
            </a:r>
            <a:endParaRPr lang="en-US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t="21798"/>
          <a:stretch/>
        </p:blipFill>
        <p:spPr>
          <a:xfrm>
            <a:off x="6869738" y="451408"/>
            <a:ext cx="4619048" cy="276313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69738" y="1490020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1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8090539" y="2578482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2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54975" y="3436567"/>
            <a:ext cx="43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L2 norm – misfit function is used</a:t>
            </a:r>
          </a:p>
        </p:txBody>
      </p:sp>
    </p:spTree>
    <p:extLst>
      <p:ext uri="{BB962C8B-B14F-4D97-AF65-F5344CB8AC3E}">
        <p14:creationId xmlns:p14="http://schemas.microsoft.com/office/powerpoint/2010/main" val="26961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456903" y="797487"/>
            <a:ext cx="3283975" cy="2112861"/>
            <a:chOff x="6558116" y="168223"/>
            <a:chExt cx="2182762" cy="14835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5516" t="12938" r="4318" b="13642"/>
            <a:stretch/>
          </p:blipFill>
          <p:spPr>
            <a:xfrm>
              <a:off x="6558116" y="168223"/>
              <a:ext cx="2182762" cy="148359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7315200" y="776748"/>
              <a:ext cx="9832" cy="87507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5-Point Star 7"/>
            <p:cNvSpPr/>
            <p:nvPr/>
          </p:nvSpPr>
          <p:spPr>
            <a:xfrm>
              <a:off x="7236542" y="437535"/>
              <a:ext cx="157316" cy="14748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1475" y="1446417"/>
                <a:ext cx="8693109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2D </a:t>
                </a:r>
                <a:r>
                  <a:rPr lang="en-US" sz="1400" dirty="0" err="1" smtClean="0"/>
                  <a:t>Incompressibe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viscoelastic wave equation inversion</a:t>
                </a:r>
              </a:p>
              <a:p>
                <a:r>
                  <a:rPr lang="en-US" sz="1400" dirty="0" smtClean="0"/>
                  <a:t>Input data</a:t>
                </a:r>
              </a:p>
              <a:p>
                <a:r>
                  <a:rPr lang="en-US" sz="1400" dirty="0" smtClean="0"/>
                  <a:t>Domain</a:t>
                </a:r>
                <a:r>
                  <a:rPr lang="en-US" sz="1400" dirty="0"/>
                  <a:t>= </a:t>
                </a:r>
                <a:r>
                  <a:rPr lang="en-US" sz="1400" dirty="0" smtClean="0"/>
                  <a:t>0.03x0.03= </a:t>
                </a:r>
                <a:r>
                  <a:rPr lang="en-US" sz="1400" dirty="0"/>
                  <a:t>30 mmx30 mm</a:t>
                </a:r>
              </a:p>
              <a:p>
                <a:r>
                  <a:rPr lang="en-US" sz="1400" dirty="0"/>
                  <a:t>Mesh </a:t>
                </a:r>
                <a:r>
                  <a:rPr lang="en-US" sz="1400" dirty="0" smtClean="0"/>
                  <a:t>=60x60</a:t>
                </a:r>
              </a:p>
              <a:p>
                <a:r>
                  <a:rPr lang="en-US" sz="1400" dirty="0" smtClean="0"/>
                  <a:t>Push @ (0.015 0.024)</a:t>
                </a:r>
              </a:p>
              <a:p>
                <a:r>
                  <a:rPr lang="en-US" sz="1400" dirty="0" smtClean="0"/>
                  <a:t>Receivers: 40 RCV (sampled on vertical a line @ x=15mm</a:t>
                </a:r>
                <a:endParaRPr lang="en-US" sz="1400" dirty="0"/>
              </a:p>
              <a:p>
                <a:r>
                  <a:rPr lang="en-US" sz="1400" dirty="0" smtClean="0"/>
                  <a:t>16 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 @ (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=100-475@25 HZ)</a:t>
                </a:r>
              </a:p>
              <a:p>
                <a:r>
                  <a:rPr lang="en-US" sz="1400" dirty="0" smtClean="0"/>
                  <a:t>Viscoelastic model: Kelvin-Voigt</a:t>
                </a:r>
              </a:p>
              <a:p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 smtClean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𝟕𝟎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)^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400" b="1" dirty="0" smtClean="0"/>
                  <a:t> kPa</a:t>
                </a:r>
                <a:r>
                  <a:rPr lang="en-US" sz="1400" b="1" dirty="0"/>
                  <a:t> </a:t>
                </a:r>
                <a:endParaRPr lang="en-US" sz="14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∗((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𝟎𝟑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)^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𝟎𝟑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))∗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∗((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𝟎𝟑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)^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𝟎𝟑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s-E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1400" i="0" dirty="0" smtClean="0">
                  <a:latin typeface="+mj-lt"/>
                </a:endParaRPr>
              </a:p>
              <a:p>
                <a:r>
                  <a:rPr lang="en-US" sz="1400" dirty="0" smtClean="0"/>
                  <a:t>Invert </a:t>
                </a:r>
                <a:r>
                  <a:rPr lang="en-US" sz="1400" dirty="0"/>
                  <a:t>only for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sz="1400" dirty="0" smtClean="0"/>
              </a:p>
              <a:p>
                <a:r>
                  <a:rPr lang="en-US" sz="1400" dirty="0" smtClean="0"/>
                  <a:t>Initial guess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i="0" dirty="0" smtClean="0"/>
                  <a:t>kPa</a:t>
                </a:r>
                <a:endParaRPr lang="en-US" sz="1400" b="1" dirty="0" smtClean="0"/>
              </a:p>
              <a:p>
                <a:r>
                  <a:rPr lang="en-US" sz="1400" dirty="0" smtClean="0"/>
                  <a:t>Only one component of the </a:t>
                </a:r>
                <a:r>
                  <a:rPr lang="en-US" sz="1400" dirty="0" err="1" smtClean="0"/>
                  <a:t>wavefield</a:t>
                </a:r>
                <a:r>
                  <a:rPr lang="en-US" sz="1400" dirty="0" smtClean="0"/>
                  <a:t> is considered (</a:t>
                </a:r>
                <a:r>
                  <a:rPr lang="en-US" sz="1400" dirty="0" err="1" smtClean="0"/>
                  <a:t>Ux</a:t>
                </a:r>
                <a:r>
                  <a:rPr lang="en-US" sz="1400" dirty="0" smtClean="0"/>
                  <a:t>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5" y="1446417"/>
                <a:ext cx="8693109" cy="3170099"/>
              </a:xfrm>
              <a:prstGeom prst="rect">
                <a:avLst/>
              </a:prstGeom>
              <a:blipFill>
                <a:blip r:embed="rId7"/>
                <a:stretch>
                  <a:fillRect l="-210" t="-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5383035"/>
              </p:ext>
            </p:extLst>
          </p:nvPr>
        </p:nvGraphicFramePr>
        <p:xfrm>
          <a:off x="3677264" y="4325119"/>
          <a:ext cx="4151363" cy="2218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983556"/>
              </p:ext>
            </p:extLst>
          </p:nvPr>
        </p:nvGraphicFramePr>
        <p:xfrm>
          <a:off x="7932389" y="4325119"/>
          <a:ext cx="4002650" cy="2218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8844585" y="797486"/>
            <a:ext cx="3090454" cy="2112861"/>
            <a:chOff x="8844585" y="797486"/>
            <a:chExt cx="3090454" cy="21128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0"/>
            <a:srcRect l="25857" t="13934" r="3515" b="13255"/>
            <a:stretch/>
          </p:blipFill>
          <p:spPr>
            <a:xfrm>
              <a:off x="8844585" y="797486"/>
              <a:ext cx="3090454" cy="2112861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 flipV="1">
              <a:off x="9242323" y="2654710"/>
              <a:ext cx="206477" cy="255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945601" y="2074606"/>
              <a:ext cx="193015" cy="324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9306953" y="2163097"/>
              <a:ext cx="289331" cy="1339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01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06064" y="389986"/>
            <a:ext cx="3283975" cy="2112861"/>
            <a:chOff x="6558116" y="168223"/>
            <a:chExt cx="2182762" cy="14835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5516" t="12938" r="4318" b="13642"/>
            <a:stretch/>
          </p:blipFill>
          <p:spPr>
            <a:xfrm>
              <a:off x="6558116" y="168223"/>
              <a:ext cx="2182762" cy="148359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7309666" y="168223"/>
              <a:ext cx="5534" cy="1483595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5-Point Star 7"/>
            <p:cNvSpPr/>
            <p:nvPr/>
          </p:nvSpPr>
          <p:spPr>
            <a:xfrm>
              <a:off x="7236542" y="437535"/>
              <a:ext cx="157316" cy="14748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0676" y="1446417"/>
                <a:ext cx="8255106" cy="372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2D </a:t>
                </a:r>
                <a:r>
                  <a:rPr lang="en-US" sz="1400" dirty="0" err="1" smtClean="0"/>
                  <a:t>Incompressibe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viscoelastic wave equation inversion</a:t>
                </a:r>
              </a:p>
              <a:p>
                <a:r>
                  <a:rPr lang="en-US" sz="1400" dirty="0" smtClean="0"/>
                  <a:t>Input data</a:t>
                </a:r>
              </a:p>
              <a:p>
                <a:r>
                  <a:rPr lang="en-US" sz="1400" dirty="0" smtClean="0"/>
                  <a:t>Domain</a:t>
                </a:r>
                <a:r>
                  <a:rPr lang="en-US" sz="1400" dirty="0"/>
                  <a:t>= </a:t>
                </a:r>
                <a:r>
                  <a:rPr lang="en-US" sz="1400" dirty="0" smtClean="0"/>
                  <a:t>0.03x0.03= </a:t>
                </a:r>
                <a:r>
                  <a:rPr lang="en-US" sz="1400" dirty="0"/>
                  <a:t>30 mmx30 mm</a:t>
                </a:r>
              </a:p>
              <a:p>
                <a:r>
                  <a:rPr lang="en-US" sz="1400" dirty="0"/>
                  <a:t>Mesh </a:t>
                </a:r>
                <a:r>
                  <a:rPr lang="en-US" sz="1400" dirty="0" smtClean="0"/>
                  <a:t>=60x60</a:t>
                </a:r>
              </a:p>
              <a:p>
                <a:r>
                  <a:rPr lang="en-US" sz="1400" dirty="0" smtClean="0"/>
                  <a:t>Push @ (0.015 0.024)</a:t>
                </a:r>
              </a:p>
              <a:p>
                <a:r>
                  <a:rPr lang="en-US" sz="1400" dirty="0" smtClean="0"/>
                  <a:t>Receivers: 61 RCV (sampled on vertical a line @ x=15mm</a:t>
                </a:r>
                <a:endParaRPr lang="en-US" sz="1400" dirty="0"/>
              </a:p>
              <a:p>
                <a:r>
                  <a:rPr lang="en-US" sz="1400" dirty="0" smtClean="0"/>
                  <a:t>16 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 @ (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=100-475@25 HZ)</a:t>
                </a:r>
              </a:p>
              <a:p>
                <a:r>
                  <a:rPr lang="en-US" sz="1400" dirty="0" smtClean="0"/>
                  <a:t>Viscoelastic model: Kelvin-Voigt</a:t>
                </a:r>
              </a:p>
              <a:p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 smtClean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𝟕𝟎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)^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400" b="1" dirty="0" smtClean="0"/>
                  <a:t> kPa</a:t>
                </a:r>
                <a:r>
                  <a:rPr lang="en-US" sz="1400" b="1" dirty="0"/>
                  <a:t> </a:t>
                </a:r>
                <a:endParaRPr lang="en-US" sz="14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𝒕𝒓𝒖𝒆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</m:t>
                      </m:r>
                      <m:func>
                        <m:funcPr>
                          <m:ctrlP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𝟕𝟎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𝒑𝒊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𝟎𝟑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den>
                                  </m:f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𝟎𝟑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</m:t>
                      </m:r>
                      <m:func>
                        <m:funcPr>
                          <m:ctrlP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𝟖𝟎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𝒑𝒊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𝟎𝟑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den>
                                  </m:f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𝟎𝟑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𝒇𝒐𝒓𝒘𝒂𝒓𝒅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s-ES" sz="1400" b="1" i="1" dirty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s-E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400" b="1" i="1" dirty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s-ES" sz="1400" i="0" dirty="0" smtClean="0">
                    <a:latin typeface="+mj-lt"/>
                  </a:rPr>
                  <a:t> (</a:t>
                </a:r>
                <a:r>
                  <a:rPr lang="es-ES" sz="1400" i="0" dirty="0" err="1" smtClean="0">
                    <a:latin typeface="+mj-lt"/>
                  </a:rPr>
                  <a:t>known</a:t>
                </a:r>
                <a:r>
                  <a:rPr lang="es-ES" sz="1400" i="0" dirty="0" smtClean="0">
                    <a:latin typeface="+mj-lt"/>
                  </a:rPr>
                  <a:t>)</a:t>
                </a:r>
              </a:p>
              <a:p>
                <a:r>
                  <a:rPr lang="en-US" sz="1400" dirty="0" smtClean="0"/>
                  <a:t>Invert </a:t>
                </a:r>
                <a:r>
                  <a:rPr lang="en-US" sz="1400" dirty="0"/>
                  <a:t>only for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sz="1400" dirty="0" smtClean="0"/>
              </a:p>
              <a:p>
                <a:r>
                  <a:rPr lang="en-US" sz="1400" dirty="0" smtClean="0"/>
                  <a:t>Initial guess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i="0" dirty="0" smtClean="0"/>
                  <a:t>kPa</a:t>
                </a:r>
                <a:endParaRPr lang="en-US" sz="1400" b="1" dirty="0" smtClean="0"/>
              </a:p>
              <a:p>
                <a:r>
                  <a:rPr lang="en-US" sz="1400" dirty="0" smtClean="0"/>
                  <a:t>Only one component of the </a:t>
                </a:r>
                <a:r>
                  <a:rPr lang="en-US" sz="1400" dirty="0" err="1" smtClean="0"/>
                  <a:t>wavefield</a:t>
                </a:r>
                <a:r>
                  <a:rPr lang="en-US" sz="1400" dirty="0" smtClean="0"/>
                  <a:t> is considered (</a:t>
                </a:r>
                <a:r>
                  <a:rPr lang="en-US" sz="1400" dirty="0" err="1" smtClean="0"/>
                  <a:t>Ux</a:t>
                </a:r>
                <a:r>
                  <a:rPr lang="en-US" sz="1400" dirty="0" smtClean="0"/>
                  <a:t>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" y="1446417"/>
                <a:ext cx="8255106" cy="3726918"/>
              </a:xfrm>
              <a:prstGeom prst="rect">
                <a:avLst/>
              </a:prstGeom>
              <a:blipFill>
                <a:blip r:embed="rId5"/>
                <a:stretch>
                  <a:fillRect l="-222" t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5316" t="12304" r="4056" b="12984"/>
          <a:stretch/>
        </p:blipFill>
        <p:spPr>
          <a:xfrm>
            <a:off x="8948306" y="370322"/>
            <a:ext cx="3039817" cy="2132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48306" y="2502847"/>
            <a:ext cx="273336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Notice that the image is symmetric around the </a:t>
            </a:r>
            <a:r>
              <a:rPr lang="en-US" sz="1100" dirty="0" err="1" smtClean="0"/>
              <a:t>rcv</a:t>
            </a:r>
            <a:r>
              <a:rPr lang="en-US" sz="1100" dirty="0" smtClean="0"/>
              <a:t> line whereas it is not in the ground truth. This may be a result of assuming homogenous young’s modulus as initial guess, and known homogenous viscosity.</a:t>
            </a:r>
          </a:p>
          <a:p>
            <a:endParaRPr lang="en-US" sz="1100" dirty="0"/>
          </a:p>
          <a:p>
            <a:r>
              <a:rPr lang="en-US" sz="1100" dirty="0" smtClean="0"/>
              <a:t>Also notice the large error in region surrounds the push. This is always happening!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8254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037" t="13391" r="3877" b="14342"/>
          <a:stretch/>
        </p:blipFill>
        <p:spPr>
          <a:xfrm>
            <a:off x="8957186" y="829498"/>
            <a:ext cx="3089859" cy="211286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38915" y="829498"/>
            <a:ext cx="3283975" cy="2112861"/>
            <a:chOff x="6558116" y="168223"/>
            <a:chExt cx="2182762" cy="14835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5516" t="12938" r="4318" b="13642"/>
            <a:stretch/>
          </p:blipFill>
          <p:spPr>
            <a:xfrm>
              <a:off x="6558116" y="168223"/>
              <a:ext cx="2182762" cy="148359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7312457" y="585019"/>
              <a:ext cx="2742" cy="1066799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5-Point Star 7"/>
            <p:cNvSpPr/>
            <p:nvPr/>
          </p:nvSpPr>
          <p:spPr>
            <a:xfrm>
              <a:off x="7236542" y="437535"/>
              <a:ext cx="157316" cy="14748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0676" y="1446417"/>
                <a:ext cx="8255106" cy="372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2D </a:t>
                </a:r>
                <a:r>
                  <a:rPr lang="en-US" sz="1400" dirty="0" err="1" smtClean="0"/>
                  <a:t>Incompressibe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viscoelastic wave equation inversion</a:t>
                </a:r>
              </a:p>
              <a:p>
                <a:r>
                  <a:rPr lang="en-US" sz="1400" dirty="0" smtClean="0"/>
                  <a:t>Input data</a:t>
                </a:r>
              </a:p>
              <a:p>
                <a:r>
                  <a:rPr lang="en-US" sz="1400" dirty="0" smtClean="0"/>
                  <a:t>Domain</a:t>
                </a:r>
                <a:r>
                  <a:rPr lang="en-US" sz="1400" dirty="0"/>
                  <a:t>= </a:t>
                </a:r>
                <a:r>
                  <a:rPr lang="en-US" sz="1400" dirty="0" smtClean="0"/>
                  <a:t>0.03x0.03= </a:t>
                </a:r>
                <a:r>
                  <a:rPr lang="en-US" sz="1400" dirty="0"/>
                  <a:t>30 mmx30 mm</a:t>
                </a:r>
              </a:p>
              <a:p>
                <a:r>
                  <a:rPr lang="en-US" sz="1400" dirty="0"/>
                  <a:t>Mesh </a:t>
                </a:r>
                <a:r>
                  <a:rPr lang="en-US" sz="1400" dirty="0" smtClean="0"/>
                  <a:t>=60x60</a:t>
                </a:r>
              </a:p>
              <a:p>
                <a:r>
                  <a:rPr lang="en-US" sz="1400" dirty="0" smtClean="0"/>
                  <a:t>Push @ (0.015 0.024)</a:t>
                </a:r>
              </a:p>
              <a:p>
                <a:r>
                  <a:rPr lang="en-US" sz="1400" dirty="0" smtClean="0"/>
                  <a:t>Receivers: 44 RCV (sampled on vertical a line @ x=15mm</a:t>
                </a:r>
                <a:endParaRPr lang="en-US" sz="1400" dirty="0"/>
              </a:p>
              <a:p>
                <a:r>
                  <a:rPr lang="en-US" sz="1400" dirty="0" smtClean="0"/>
                  <a:t>12 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 @ (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=125-400@25 HZ)</a:t>
                </a:r>
              </a:p>
              <a:p>
                <a:r>
                  <a:rPr lang="en-US" sz="1400" dirty="0" smtClean="0"/>
                  <a:t>Viscoelastic model: Kelvin-Voigt</a:t>
                </a:r>
              </a:p>
              <a:p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 smtClean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𝟕𝟎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)^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400" b="1" dirty="0" smtClean="0"/>
                  <a:t> kPa</a:t>
                </a:r>
                <a:r>
                  <a:rPr lang="en-US" sz="1400" b="1" dirty="0"/>
                  <a:t> </a:t>
                </a:r>
                <a:endParaRPr lang="en-US" sz="14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𝒕𝒓𝒖𝒆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</m:t>
                      </m:r>
                      <m:func>
                        <m:funcPr>
                          <m:ctrlP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𝟕𝟎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𝒑𝒊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𝟎𝟑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den>
                                  </m:f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𝟎𝟑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</m:t>
                      </m:r>
                      <m:func>
                        <m:funcPr>
                          <m:ctrlP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𝟖𝟎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𝒑𝒊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𝟎𝟑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den>
                                  </m:f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𝟎𝟑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𝒇𝒐𝒓𝒘𝒂𝒓𝒅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s-ES" sz="1400" b="1" i="1" dirty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s-E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400" b="1" i="1" dirty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s-ES" sz="1400" i="0" dirty="0" smtClean="0">
                    <a:latin typeface="+mj-lt"/>
                  </a:rPr>
                  <a:t> (</a:t>
                </a:r>
                <a:r>
                  <a:rPr lang="es-ES" sz="1400" i="0" dirty="0" err="1" smtClean="0">
                    <a:latin typeface="+mj-lt"/>
                  </a:rPr>
                  <a:t>known</a:t>
                </a:r>
                <a:r>
                  <a:rPr lang="es-ES" sz="1400" i="0" dirty="0" smtClean="0">
                    <a:latin typeface="+mj-lt"/>
                  </a:rPr>
                  <a:t>)</a:t>
                </a:r>
              </a:p>
              <a:p>
                <a:r>
                  <a:rPr lang="en-US" sz="1400" dirty="0" smtClean="0"/>
                  <a:t>Invert </a:t>
                </a:r>
                <a:r>
                  <a:rPr lang="en-US" sz="1400" dirty="0"/>
                  <a:t>only for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sz="1400" dirty="0" smtClean="0"/>
              </a:p>
              <a:p>
                <a:r>
                  <a:rPr lang="en-US" sz="1400" dirty="0" smtClean="0"/>
                  <a:t>Initial guess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i="0" dirty="0" smtClean="0"/>
                  <a:t>kPa</a:t>
                </a:r>
                <a:endParaRPr lang="en-US" sz="1400" b="1" dirty="0" smtClean="0"/>
              </a:p>
              <a:p>
                <a:r>
                  <a:rPr lang="en-US" sz="1400" dirty="0" smtClean="0"/>
                  <a:t>Only one component of the </a:t>
                </a:r>
                <a:r>
                  <a:rPr lang="en-US" sz="1400" dirty="0" err="1" smtClean="0"/>
                  <a:t>wavefield</a:t>
                </a:r>
                <a:r>
                  <a:rPr lang="en-US" sz="1400" dirty="0" smtClean="0"/>
                  <a:t> is considered (</a:t>
                </a:r>
                <a:r>
                  <a:rPr lang="en-US" sz="1400" dirty="0" err="1" smtClean="0"/>
                  <a:t>Ux</a:t>
                </a:r>
                <a:r>
                  <a:rPr lang="en-US" sz="1400" dirty="0" smtClean="0"/>
                  <a:t>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" y="1446417"/>
                <a:ext cx="8255106" cy="3726918"/>
              </a:xfrm>
              <a:prstGeom prst="rect">
                <a:avLst/>
              </a:prstGeom>
              <a:blipFill>
                <a:blip r:embed="rId4"/>
                <a:stretch>
                  <a:fillRect l="-222" t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8660282"/>
              </p:ext>
            </p:extLst>
          </p:nvPr>
        </p:nvGraphicFramePr>
        <p:xfrm>
          <a:off x="4709019" y="4418716"/>
          <a:ext cx="3301182" cy="197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811590"/>
              </p:ext>
            </p:extLst>
          </p:nvPr>
        </p:nvGraphicFramePr>
        <p:xfrm>
          <a:off x="7988299" y="4351420"/>
          <a:ext cx="3819525" cy="208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3616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12" t="5784" b="6486"/>
          <a:stretch/>
        </p:blipFill>
        <p:spPr>
          <a:xfrm>
            <a:off x="8769980" y="829498"/>
            <a:ext cx="2897562" cy="211286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38915" y="829498"/>
            <a:ext cx="3283975" cy="2112861"/>
            <a:chOff x="6558116" y="168223"/>
            <a:chExt cx="2182762" cy="14835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5516" t="12938" r="4318" b="13642"/>
            <a:stretch/>
          </p:blipFill>
          <p:spPr>
            <a:xfrm>
              <a:off x="6558116" y="168223"/>
              <a:ext cx="2182762" cy="148359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7315199" y="682637"/>
              <a:ext cx="7811" cy="96918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5-Point Star 7"/>
            <p:cNvSpPr/>
            <p:nvPr/>
          </p:nvSpPr>
          <p:spPr>
            <a:xfrm>
              <a:off x="7236542" y="437535"/>
              <a:ext cx="157316" cy="14748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0676" y="1446417"/>
                <a:ext cx="8255106" cy="372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2D </a:t>
                </a:r>
                <a:r>
                  <a:rPr lang="en-US" sz="1400" dirty="0" err="1" smtClean="0"/>
                  <a:t>Incompressibe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viscoelastic wave equation inversion</a:t>
                </a:r>
              </a:p>
              <a:p>
                <a:r>
                  <a:rPr lang="en-US" sz="1400" dirty="0" smtClean="0"/>
                  <a:t>Input data</a:t>
                </a:r>
              </a:p>
              <a:p>
                <a:r>
                  <a:rPr lang="en-US" sz="1400" dirty="0" smtClean="0"/>
                  <a:t>Domain</a:t>
                </a:r>
                <a:r>
                  <a:rPr lang="en-US" sz="1400" dirty="0"/>
                  <a:t>= </a:t>
                </a:r>
                <a:r>
                  <a:rPr lang="en-US" sz="1400" dirty="0" smtClean="0"/>
                  <a:t>0.03x0.03= </a:t>
                </a:r>
                <a:r>
                  <a:rPr lang="en-US" sz="1400" dirty="0"/>
                  <a:t>30 mmx30 mm</a:t>
                </a:r>
              </a:p>
              <a:p>
                <a:r>
                  <a:rPr lang="en-US" sz="1400" dirty="0"/>
                  <a:t>Mesh </a:t>
                </a:r>
                <a:r>
                  <a:rPr lang="en-US" sz="1400" dirty="0" smtClean="0"/>
                  <a:t>=60x60</a:t>
                </a:r>
              </a:p>
              <a:p>
                <a:r>
                  <a:rPr lang="en-US" sz="1400" dirty="0" smtClean="0"/>
                  <a:t>Push @ (0.015 0.024)</a:t>
                </a:r>
              </a:p>
              <a:p>
                <a:r>
                  <a:rPr lang="en-US" sz="1400" dirty="0" smtClean="0"/>
                  <a:t>Receivers: 40 RCV (sampled on vertical a line @ x=15mm</a:t>
                </a:r>
                <a:endParaRPr lang="en-US" sz="1400" dirty="0"/>
              </a:p>
              <a:p>
                <a:r>
                  <a:rPr lang="en-US" sz="1400" dirty="0" smtClean="0"/>
                  <a:t>14 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 @ (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=125-450@25 HZ)</a:t>
                </a:r>
              </a:p>
              <a:p>
                <a:r>
                  <a:rPr lang="en-US" sz="1400" dirty="0" smtClean="0"/>
                  <a:t>Viscoelastic model: Kelvin-Voigt</a:t>
                </a:r>
              </a:p>
              <a:p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 smtClean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𝟕𝟎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)^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400" b="1" dirty="0" smtClean="0"/>
                  <a:t> kPa</a:t>
                </a:r>
                <a:r>
                  <a:rPr lang="en-US" sz="1400" b="1" dirty="0"/>
                  <a:t> </a:t>
                </a:r>
                <a:endParaRPr lang="en-US" sz="14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𝒕𝒓𝒖𝒆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</m:t>
                      </m:r>
                      <m:func>
                        <m:funcPr>
                          <m:ctrlP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𝟕𝟎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𝒑𝒊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𝟎𝟑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den>
                                  </m:f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𝟎𝟑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</m:t>
                      </m:r>
                      <m:func>
                        <m:funcPr>
                          <m:ctrlP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𝟖𝟎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𝒑𝒊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𝟎𝟑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den>
                                  </m:f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𝟎𝟑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𝒇𝒐𝒓𝒘𝒂𝒓𝒅</m:t>
                        </m:r>
                      </m:e>
                    </m:d>
                    <m:r>
                      <a:rPr lang="en-US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US" sz="1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𝒕𝒓𝒖𝒆</m:t>
                        </m:r>
                      </m:e>
                    </m:d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s-ES" sz="1400" i="0" dirty="0" smtClean="0">
                    <a:latin typeface="+mj-lt"/>
                  </a:rPr>
                  <a:t>(</a:t>
                </a:r>
                <a:r>
                  <a:rPr lang="es-ES" sz="1400" i="0" dirty="0" err="1" smtClean="0">
                    <a:latin typeface="+mj-lt"/>
                  </a:rPr>
                  <a:t>known</a:t>
                </a:r>
                <a:r>
                  <a:rPr lang="es-ES" sz="1400" i="0" dirty="0" smtClean="0">
                    <a:latin typeface="+mj-lt"/>
                  </a:rPr>
                  <a:t>)</a:t>
                </a:r>
              </a:p>
              <a:p>
                <a:r>
                  <a:rPr lang="en-US" sz="1400" dirty="0" smtClean="0"/>
                  <a:t>Invert </a:t>
                </a:r>
                <a:r>
                  <a:rPr lang="en-US" sz="1400" dirty="0"/>
                  <a:t>only for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𝐥𝐨𝐠</m:t>
                    </m:r>
                    <m:r>
                      <a:rPr lang="en-US" sz="1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1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 smtClean="0">
                  <a:solidFill>
                    <a:srgbClr val="C00000"/>
                  </a:solidFill>
                </a:endParaRPr>
              </a:p>
              <a:p>
                <a:r>
                  <a:rPr lang="en-US" sz="1400" dirty="0" smtClean="0"/>
                  <a:t>Initial guess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i="0" dirty="0" smtClean="0"/>
                  <a:t>kPa</a:t>
                </a:r>
                <a:endParaRPr lang="en-US" sz="1400" b="1" dirty="0" smtClean="0"/>
              </a:p>
              <a:p>
                <a:r>
                  <a:rPr lang="en-US" sz="1400" dirty="0" smtClean="0"/>
                  <a:t>Only one component of the </a:t>
                </a:r>
                <a:r>
                  <a:rPr lang="en-US" sz="1400" dirty="0" err="1" smtClean="0"/>
                  <a:t>wavefield</a:t>
                </a:r>
                <a:r>
                  <a:rPr lang="en-US" sz="1400" dirty="0" smtClean="0"/>
                  <a:t> is considered (</a:t>
                </a:r>
                <a:r>
                  <a:rPr lang="en-US" sz="1400" dirty="0" err="1" smtClean="0"/>
                  <a:t>Ux</a:t>
                </a:r>
                <a:r>
                  <a:rPr lang="en-US" sz="1400" dirty="0" smtClean="0"/>
                  <a:t>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" y="1446417"/>
                <a:ext cx="8255106" cy="3726918"/>
              </a:xfrm>
              <a:prstGeom prst="rect">
                <a:avLst/>
              </a:prstGeom>
              <a:blipFill>
                <a:blip r:embed="rId5"/>
                <a:stretch>
                  <a:fillRect l="-222" t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834776"/>
              </p:ext>
            </p:extLst>
          </p:nvPr>
        </p:nvGraphicFramePr>
        <p:xfrm>
          <a:off x="4013200" y="4330700"/>
          <a:ext cx="3809999" cy="223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280557"/>
              </p:ext>
            </p:extLst>
          </p:nvPr>
        </p:nvGraphicFramePr>
        <p:xfrm>
          <a:off x="7823199" y="4330700"/>
          <a:ext cx="3844343" cy="227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0909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77" t="6486" b="4731"/>
          <a:stretch/>
        </p:blipFill>
        <p:spPr>
          <a:xfrm>
            <a:off x="8874306" y="854897"/>
            <a:ext cx="2812281" cy="2087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0676" y="1446417"/>
                <a:ext cx="8255106" cy="372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2D </a:t>
                </a:r>
                <a:r>
                  <a:rPr lang="en-US" sz="1400" dirty="0" err="1" smtClean="0"/>
                  <a:t>Incompressibe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viscoelastic wave equation inversion</a:t>
                </a:r>
              </a:p>
              <a:p>
                <a:r>
                  <a:rPr lang="en-US" sz="1400" dirty="0" smtClean="0"/>
                  <a:t>Input data</a:t>
                </a:r>
              </a:p>
              <a:p>
                <a:r>
                  <a:rPr lang="en-US" sz="1400" dirty="0" smtClean="0"/>
                  <a:t>Domain</a:t>
                </a:r>
                <a:r>
                  <a:rPr lang="en-US" sz="1400" dirty="0"/>
                  <a:t>= </a:t>
                </a:r>
                <a:r>
                  <a:rPr lang="en-US" sz="1400" dirty="0" smtClean="0"/>
                  <a:t>0.03x0.03= </a:t>
                </a:r>
                <a:r>
                  <a:rPr lang="en-US" sz="1400" dirty="0"/>
                  <a:t>30 mmx30 mm</a:t>
                </a:r>
              </a:p>
              <a:p>
                <a:r>
                  <a:rPr lang="en-US" sz="1400" dirty="0"/>
                  <a:t>Mesh </a:t>
                </a:r>
                <a:r>
                  <a:rPr lang="en-US" sz="1400" dirty="0" smtClean="0"/>
                  <a:t>=60x60</a:t>
                </a:r>
              </a:p>
              <a:p>
                <a:r>
                  <a:rPr lang="en-US" sz="1400" dirty="0" smtClean="0"/>
                  <a:t>Push @ (0.015 0.024)</a:t>
                </a:r>
              </a:p>
              <a:p>
                <a:r>
                  <a:rPr lang="en-US" sz="1400" dirty="0" smtClean="0"/>
                  <a:t>Receivers: 40 RCV (sampled on vertical a line @ x=15mm</a:t>
                </a:r>
                <a:endParaRPr lang="en-US" sz="1400" dirty="0"/>
              </a:p>
              <a:p>
                <a:r>
                  <a:rPr lang="en-US" sz="1400" dirty="0" smtClean="0"/>
                  <a:t>16 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 @ (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=100-475@25 HZ)</a:t>
                </a:r>
              </a:p>
              <a:p>
                <a:r>
                  <a:rPr lang="en-US" sz="1400" dirty="0" smtClean="0"/>
                  <a:t>Viscoelastic model: Kelvin-Voigt</a:t>
                </a:r>
              </a:p>
              <a:p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 smtClean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𝟕𝟎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)^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400" b="1" dirty="0" smtClean="0"/>
                  <a:t> kPa</a:t>
                </a:r>
                <a:r>
                  <a:rPr lang="en-US" sz="1400" b="1" dirty="0"/>
                  <a:t> </a:t>
                </a:r>
                <a:endParaRPr lang="en-US" sz="14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𝒕𝒓𝒖𝒆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</m:t>
                      </m:r>
                      <m:func>
                        <m:funcPr>
                          <m:ctrlP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𝟕𝟎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𝒑𝒊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𝟎𝟑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den>
                                  </m:f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𝟎𝟑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</m:t>
                      </m:r>
                      <m:func>
                        <m:funcPr>
                          <m:ctrlP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𝟖𝟎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𝒑𝒊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𝟎𝟑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den>
                                  </m:f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𝟎𝟑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𝒇𝒐𝒓𝒘𝒂𝒓𝒅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s-ES" sz="1400" b="1" i="1" dirty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s-E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400" b="1" i="1" dirty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s-ES" sz="1400" i="0" dirty="0" smtClean="0">
                    <a:latin typeface="+mj-lt"/>
                  </a:rPr>
                  <a:t> (</a:t>
                </a:r>
                <a:r>
                  <a:rPr lang="es-ES" sz="1400" i="0" dirty="0" err="1" smtClean="0">
                    <a:latin typeface="+mj-lt"/>
                  </a:rPr>
                  <a:t>known</a:t>
                </a:r>
                <a:r>
                  <a:rPr lang="es-ES" sz="1400" i="0" dirty="0" smtClean="0">
                    <a:latin typeface="+mj-lt"/>
                  </a:rPr>
                  <a:t>)</a:t>
                </a:r>
              </a:p>
              <a:p>
                <a:r>
                  <a:rPr lang="en-US" sz="1400" dirty="0" smtClean="0"/>
                  <a:t>Invert </a:t>
                </a:r>
                <a:r>
                  <a:rPr lang="en-US" sz="1400" dirty="0"/>
                  <a:t>only for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𝐥𝐨𝐠</m:t>
                    </m:r>
                    <m:r>
                      <a:rPr lang="en-US" sz="1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1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 smtClean="0">
                  <a:solidFill>
                    <a:srgbClr val="C00000"/>
                  </a:solidFill>
                </a:endParaRPr>
              </a:p>
              <a:p>
                <a:r>
                  <a:rPr lang="en-US" sz="1400" dirty="0" smtClean="0"/>
                  <a:t>Initial guess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i="0" dirty="0" smtClean="0"/>
                  <a:t>kPa</a:t>
                </a:r>
                <a:endParaRPr lang="en-US" sz="1400" b="1" dirty="0" smtClean="0"/>
              </a:p>
              <a:p>
                <a:r>
                  <a:rPr lang="en-US" sz="1400" dirty="0" smtClean="0"/>
                  <a:t>Only one component of the </a:t>
                </a:r>
                <a:r>
                  <a:rPr lang="en-US" sz="1400" dirty="0" err="1" smtClean="0"/>
                  <a:t>wavefield</a:t>
                </a:r>
                <a:r>
                  <a:rPr lang="en-US" sz="1400" dirty="0" smtClean="0"/>
                  <a:t> is considered (</a:t>
                </a:r>
                <a:r>
                  <a:rPr lang="en-US" sz="1400" dirty="0" err="1" smtClean="0"/>
                  <a:t>Ux</a:t>
                </a:r>
                <a:r>
                  <a:rPr lang="en-US" sz="1400" dirty="0" smtClean="0"/>
                  <a:t>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" y="1446417"/>
                <a:ext cx="8255106" cy="3726918"/>
              </a:xfrm>
              <a:prstGeom prst="rect">
                <a:avLst/>
              </a:prstGeom>
              <a:blipFill>
                <a:blip r:embed="rId5"/>
                <a:stretch>
                  <a:fillRect l="-222" t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338915" y="829498"/>
            <a:ext cx="3283975" cy="2112861"/>
            <a:chOff x="6558116" y="168223"/>
            <a:chExt cx="2182762" cy="14835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l="25516" t="12938" r="4318" b="13642"/>
            <a:stretch/>
          </p:blipFill>
          <p:spPr>
            <a:xfrm>
              <a:off x="6558116" y="168223"/>
              <a:ext cx="2182762" cy="1483595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H="1">
              <a:off x="7315199" y="682637"/>
              <a:ext cx="7811" cy="96918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5-Point Star 8"/>
            <p:cNvSpPr/>
            <p:nvPr/>
          </p:nvSpPr>
          <p:spPr>
            <a:xfrm>
              <a:off x="7236542" y="437535"/>
              <a:ext cx="157316" cy="14748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27723"/>
              </p:ext>
            </p:extLst>
          </p:nvPr>
        </p:nvGraphicFramePr>
        <p:xfrm>
          <a:off x="4228229" y="4303443"/>
          <a:ext cx="3823571" cy="223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488843"/>
              </p:ext>
            </p:extLst>
          </p:nvPr>
        </p:nvGraphicFramePr>
        <p:xfrm>
          <a:off x="7924800" y="4292600"/>
          <a:ext cx="3761788" cy="2241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51382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77115" y="49767"/>
            <a:ext cx="3283975" cy="2112861"/>
            <a:chOff x="6558116" y="168223"/>
            <a:chExt cx="2182762" cy="14835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5516" t="12938" r="4318" b="13642"/>
            <a:stretch/>
          </p:blipFill>
          <p:spPr>
            <a:xfrm>
              <a:off x="6558116" y="168223"/>
              <a:ext cx="2182762" cy="1483595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 flipH="1">
              <a:off x="7315199" y="682637"/>
              <a:ext cx="7811" cy="96918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5-Point Star 5"/>
            <p:cNvSpPr/>
            <p:nvPr/>
          </p:nvSpPr>
          <p:spPr>
            <a:xfrm>
              <a:off x="7236542" y="437535"/>
              <a:ext cx="157316" cy="14748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101" y="1446417"/>
            <a:ext cx="82551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Group1</a:t>
            </a:r>
          </a:p>
          <a:p>
            <a:r>
              <a:rPr lang="en-US" sz="1400" dirty="0" smtClean="0"/>
              <a:t>Acquisition in middle and </a:t>
            </a:r>
            <a:r>
              <a:rPr lang="en-US" sz="1400" dirty="0" err="1" smtClean="0"/>
              <a:t>freq</a:t>
            </a:r>
            <a:r>
              <a:rPr lang="en-US" sz="1400" dirty="0" smtClean="0"/>
              <a:t>=[100-475 @ 25Hz]</a:t>
            </a:r>
          </a:p>
          <a:p>
            <a:endParaRPr lang="en-US" sz="1400" dirty="0"/>
          </a:p>
          <a:p>
            <a:r>
              <a:rPr lang="en-US" sz="1400" dirty="0" smtClean="0"/>
              <a:t>Group2</a:t>
            </a:r>
          </a:p>
          <a:p>
            <a:r>
              <a:rPr lang="en-US" sz="1400" dirty="0" smtClean="0"/>
              <a:t>Acquisition @ x=8 mm, and </a:t>
            </a:r>
            <a:r>
              <a:rPr lang="en-US" sz="1400" dirty="0" err="1" smtClean="0"/>
              <a:t>freq</a:t>
            </a:r>
            <a:r>
              <a:rPr lang="en-US" sz="1400" dirty="0" smtClean="0"/>
              <a:t>=[100-200 @10HZ]</a:t>
            </a:r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6177115" y="2457514"/>
            <a:ext cx="3283975" cy="2112861"/>
            <a:chOff x="6558116" y="168223"/>
            <a:chExt cx="2182762" cy="148359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25516" t="12938" r="4318" b="13642"/>
            <a:stretch/>
          </p:blipFill>
          <p:spPr>
            <a:xfrm>
              <a:off x="6558116" y="168223"/>
              <a:ext cx="2182762" cy="1483595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 flipH="1">
              <a:off x="6922677" y="941852"/>
              <a:ext cx="5700" cy="70996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5-Point Star 12"/>
            <p:cNvSpPr/>
            <p:nvPr/>
          </p:nvSpPr>
          <p:spPr>
            <a:xfrm>
              <a:off x="6844020" y="437535"/>
              <a:ext cx="157316" cy="14748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0677" t="6486" r="20293" b="4731"/>
          <a:stretch/>
        </p:blipFill>
        <p:spPr>
          <a:xfrm>
            <a:off x="9461091" y="265654"/>
            <a:ext cx="2112860" cy="21074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23278" t="13648" r="23277" b="14534"/>
          <a:stretch/>
        </p:blipFill>
        <p:spPr>
          <a:xfrm>
            <a:off x="695547" y="4939707"/>
            <a:ext cx="1704530" cy="17087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4570375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5 </a:t>
            </a:r>
            <a:r>
              <a:rPr lang="en-US" dirty="0" err="1" smtClean="0"/>
              <a:t>iter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23410" t="14003" r="23012" b="13824"/>
          <a:stretch/>
        </p:blipFill>
        <p:spPr>
          <a:xfrm>
            <a:off x="2808471" y="4939707"/>
            <a:ext cx="1734510" cy="17430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2313" y="4570375"/>
            <a:ext cx="162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50 </a:t>
            </a:r>
            <a:r>
              <a:rPr lang="en-US" dirty="0" err="1" smtClean="0"/>
              <a:t>iter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23410" t="14003" r="23012" b="13824"/>
          <a:stretch/>
        </p:blipFill>
        <p:spPr>
          <a:xfrm>
            <a:off x="9469290" y="2457514"/>
            <a:ext cx="2102479" cy="21128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28588" y="4939707"/>
            <a:ext cx="3339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Does wrong viscosity confuse the inversion? </a:t>
            </a:r>
            <a:r>
              <a:rPr lang="en-US" dirty="0" smtClean="0"/>
              <a:t>Try use true 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16" t="13676" r="26550" b="13829"/>
          <a:stretch/>
        </p:blipFill>
        <p:spPr>
          <a:xfrm>
            <a:off x="5048767" y="724620"/>
            <a:ext cx="1932720" cy="1940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3083" t="13303" r="23122" b="14106"/>
          <a:stretch/>
        </p:blipFill>
        <p:spPr>
          <a:xfrm>
            <a:off x="7340740" y="724619"/>
            <a:ext cx="1932655" cy="1945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3322" t="13946" r="23242" b="14106"/>
          <a:stretch/>
        </p:blipFill>
        <p:spPr>
          <a:xfrm>
            <a:off x="9560908" y="724619"/>
            <a:ext cx="1932280" cy="1940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3808" y="2947414"/>
                <a:ext cx="8255106" cy="372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2D </a:t>
                </a:r>
                <a:r>
                  <a:rPr lang="en-US" sz="1400" dirty="0" err="1" smtClean="0"/>
                  <a:t>Incompressibe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viscoelastic wave equation inversion</a:t>
                </a:r>
              </a:p>
              <a:p>
                <a:r>
                  <a:rPr lang="en-US" sz="1400" dirty="0" smtClean="0"/>
                  <a:t>Input data</a:t>
                </a:r>
              </a:p>
              <a:p>
                <a:r>
                  <a:rPr lang="en-US" sz="1400" dirty="0" smtClean="0"/>
                  <a:t>Domain</a:t>
                </a:r>
                <a:r>
                  <a:rPr lang="en-US" sz="1400" dirty="0"/>
                  <a:t>= </a:t>
                </a:r>
                <a:r>
                  <a:rPr lang="en-US" sz="1400" dirty="0" smtClean="0"/>
                  <a:t>0.03x0.03= </a:t>
                </a:r>
                <a:r>
                  <a:rPr lang="en-US" sz="1400" dirty="0"/>
                  <a:t>30 mmx30 mm</a:t>
                </a:r>
              </a:p>
              <a:p>
                <a:r>
                  <a:rPr lang="en-US" sz="1400" dirty="0"/>
                  <a:t>Mesh </a:t>
                </a:r>
                <a:r>
                  <a:rPr lang="en-US" sz="1400" dirty="0" smtClean="0"/>
                  <a:t>=60x60</a:t>
                </a:r>
              </a:p>
              <a:p>
                <a:r>
                  <a:rPr lang="en-US" sz="1400" dirty="0" smtClean="0"/>
                  <a:t>Push @ (0.015 0.024)</a:t>
                </a:r>
              </a:p>
              <a:p>
                <a:r>
                  <a:rPr lang="en-US" sz="1400" dirty="0" smtClean="0"/>
                  <a:t>Receivers: 40 RCV (sampled on vertical a line @ x=15mm</a:t>
                </a:r>
                <a:endParaRPr lang="en-US" sz="1400" dirty="0"/>
              </a:p>
              <a:p>
                <a:r>
                  <a:rPr lang="en-US" sz="1400" dirty="0" smtClean="0"/>
                  <a:t>14 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 @ (</a:t>
                </a:r>
                <a:r>
                  <a:rPr lang="en-US" sz="1400" dirty="0" err="1" smtClean="0"/>
                  <a:t>freq</a:t>
                </a:r>
                <a:r>
                  <a:rPr lang="en-US" sz="1400" dirty="0" smtClean="0"/>
                  <a:t>=125-450@25 HZ)</a:t>
                </a:r>
              </a:p>
              <a:p>
                <a:r>
                  <a:rPr lang="en-US" sz="1400" dirty="0" smtClean="0"/>
                  <a:t>Viscoelastic model: Kelvin-Voigt</a:t>
                </a:r>
              </a:p>
              <a:p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 smtClean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𝟕𝟎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)^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𝒑𝒊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400" b="1" dirty="0" smtClean="0"/>
                  <a:t> kPa</a:t>
                </a:r>
                <a:r>
                  <a:rPr lang="en-US" sz="1400" b="1" dirty="0"/>
                  <a:t> </a:t>
                </a:r>
                <a:endParaRPr lang="en-US" sz="14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𝒕𝒓𝒖𝒆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</m:t>
                      </m:r>
                      <m:func>
                        <m:funcPr>
                          <m:ctrlP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𝟕𝟎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𝒑𝒊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𝟎𝟑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den>
                                  </m:f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𝟎𝟑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1" i="1" dirty="0" smtClean="0">
                          <a:latin typeface="Cambria Math" panose="02040503050406030204" pitchFamily="18" charset="0"/>
                        </a:rPr>
                        <m:t>𝒔𝒊</m:t>
                      </m:r>
                      <m:func>
                        <m:funcPr>
                          <m:ctrlP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sz="1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𝟖𝟎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𝒑𝒊</m:t>
                              </m:r>
                              <m:r>
                                <a:rPr lang="es-ES" sz="14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𝟎𝟑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s-ES" sz="14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s-ES" sz="1400" b="1" i="1" dirty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den>
                                  </m:f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𝟎𝟑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400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𝒇𝒐𝒓𝒘𝒂𝒓𝒅</m:t>
                        </m:r>
                      </m:e>
                    </m:d>
                    <m:r>
                      <a:rPr lang="en-US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US" sz="1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𝒕𝒓𝒖𝒆</m:t>
                        </m:r>
                      </m:e>
                    </m:d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s-ES" sz="1400" i="0" dirty="0" smtClean="0">
                    <a:latin typeface="+mj-lt"/>
                  </a:rPr>
                  <a:t>(</a:t>
                </a:r>
                <a:r>
                  <a:rPr lang="es-ES" sz="1400" i="0" dirty="0" err="1" smtClean="0">
                    <a:latin typeface="+mj-lt"/>
                  </a:rPr>
                  <a:t>known</a:t>
                </a:r>
                <a:r>
                  <a:rPr lang="es-ES" sz="1400" i="0" dirty="0" smtClean="0">
                    <a:latin typeface="+mj-lt"/>
                  </a:rPr>
                  <a:t>)</a:t>
                </a:r>
              </a:p>
              <a:p>
                <a:r>
                  <a:rPr lang="en-US" sz="1400" dirty="0" smtClean="0"/>
                  <a:t>Invert </a:t>
                </a:r>
                <a:r>
                  <a:rPr lang="en-US" sz="1400" dirty="0"/>
                  <a:t>only for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𝐥𝐨𝐠</m:t>
                    </m:r>
                    <m:r>
                      <a:rPr lang="en-US" sz="1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1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 smtClean="0">
                  <a:solidFill>
                    <a:srgbClr val="C00000"/>
                  </a:solidFill>
                </a:endParaRPr>
              </a:p>
              <a:p>
                <a:r>
                  <a:rPr lang="en-US" sz="1400" dirty="0" smtClean="0"/>
                  <a:t>Initial guess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1400" b="1" dirty="0"/>
                  <a:t>=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i="0" dirty="0" smtClean="0"/>
                  <a:t>kPa</a:t>
                </a:r>
                <a:endParaRPr lang="en-US" sz="1400" b="1" dirty="0" smtClean="0"/>
              </a:p>
              <a:p>
                <a:r>
                  <a:rPr lang="en-US" sz="1400" dirty="0" smtClean="0"/>
                  <a:t>Only one component of the </a:t>
                </a:r>
                <a:r>
                  <a:rPr lang="en-US" sz="1400" dirty="0" err="1" smtClean="0"/>
                  <a:t>wavefield</a:t>
                </a:r>
                <a:r>
                  <a:rPr lang="en-US" sz="1400" dirty="0" smtClean="0"/>
                  <a:t> is considered (</a:t>
                </a:r>
                <a:r>
                  <a:rPr lang="en-US" sz="1400" dirty="0" err="1" smtClean="0"/>
                  <a:t>Ux</a:t>
                </a:r>
                <a:r>
                  <a:rPr lang="en-US" sz="1400" dirty="0" smtClean="0"/>
                  <a:t>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08" y="2947414"/>
                <a:ext cx="8255106" cy="3726918"/>
              </a:xfrm>
              <a:prstGeom prst="rect">
                <a:avLst/>
              </a:prstGeom>
              <a:blipFill>
                <a:blip r:embed="rId6"/>
                <a:stretch>
                  <a:fillRect l="-222" t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24206" t="14011" r="24046" b="12495"/>
          <a:stretch/>
        </p:blipFill>
        <p:spPr>
          <a:xfrm>
            <a:off x="7340740" y="2686797"/>
            <a:ext cx="1932655" cy="1942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8520" y="2671189"/>
            <a:ext cx="904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Simultaneous inversion of 2 acquisition2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23455" t="12874" r="23455" b="12495"/>
          <a:stretch/>
        </p:blipFill>
        <p:spPr>
          <a:xfrm>
            <a:off x="5006655" y="2665562"/>
            <a:ext cx="2046572" cy="2036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t="8155"/>
          <a:stretch/>
        </p:blipFill>
        <p:spPr>
          <a:xfrm>
            <a:off x="1354522" y="685799"/>
            <a:ext cx="3552381" cy="23092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/>
          <a:srcRect l="24260" t="13632" r="24260" b="12874"/>
          <a:stretch/>
        </p:blipFill>
        <p:spPr>
          <a:xfrm>
            <a:off x="9560908" y="2696853"/>
            <a:ext cx="1932280" cy="19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0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ear wave – Liberal Diction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79" y="1621048"/>
            <a:ext cx="76200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29"/>
          <a:stretch/>
        </p:blipFill>
        <p:spPr>
          <a:xfrm>
            <a:off x="8458200" y="96715"/>
            <a:ext cx="3666393" cy="2888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975" y="96715"/>
            <a:ext cx="43521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data</a:t>
            </a:r>
          </a:p>
          <a:p>
            <a:r>
              <a:rPr lang="en-US" dirty="0" smtClean="0"/>
              <a:t>Incompressible elastic wave equation</a:t>
            </a:r>
          </a:p>
          <a:p>
            <a:r>
              <a:rPr lang="en-US" dirty="0" smtClean="0"/>
              <a:t>1 source @ (0.015,0.024)</a:t>
            </a:r>
          </a:p>
          <a:p>
            <a:r>
              <a:rPr lang="en-US" dirty="0" smtClean="0"/>
              <a:t>Receivers: 44 RCV@0.005.</a:t>
            </a:r>
            <a:endParaRPr lang="en-US" strike="sngStrike" dirty="0" smtClean="0"/>
          </a:p>
          <a:p>
            <a:r>
              <a:rPr lang="en-US" dirty="0" smtClean="0"/>
              <a:t>51 </a:t>
            </a:r>
            <a:r>
              <a:rPr lang="en-US" dirty="0" err="1" smtClean="0"/>
              <a:t>freq</a:t>
            </a:r>
            <a:r>
              <a:rPr lang="en-US" dirty="0" smtClean="0"/>
              <a:t> @ (w=100-600@10 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>
                <a:solidFill>
                  <a:srgbClr val="C00000"/>
                </a:solidFill>
              </a:rPr>
              <a:t>Initial_guess</a:t>
            </a:r>
            <a:r>
              <a:rPr lang="en-US" dirty="0" smtClean="0">
                <a:solidFill>
                  <a:srgbClr val="C00000"/>
                </a:solidFill>
              </a:rPr>
              <a:t> – was mistakenly set as homogenous=50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smtClean="0"/>
              <a:t>Diameter=0.014=14 mm</a:t>
            </a:r>
          </a:p>
          <a:p>
            <a:r>
              <a:rPr lang="en-US" dirty="0" smtClean="0"/>
              <a:t>Domain= 0.03x0.03= 30 mmx30 mm</a:t>
            </a:r>
          </a:p>
          <a:p>
            <a:r>
              <a:rPr lang="en-US" dirty="0" smtClean="0"/>
              <a:t>Mesh =60x60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54974" y="3697701"/>
            <a:ext cx="43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Cross-correlation function is used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44460" y="1098770"/>
            <a:ext cx="0" cy="14859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138" y="3213343"/>
            <a:ext cx="3740455" cy="2715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963" y="366827"/>
            <a:ext cx="3601742" cy="26149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212" y="3436567"/>
            <a:ext cx="3583845" cy="25949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67716" y="1143023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1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504061" y="252617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2</a:t>
            </a:r>
            <a:endParaRPr lang="en-US" dirty="0" smtClean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117623" y="1565031"/>
            <a:ext cx="2039815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0173038" y="440812"/>
            <a:ext cx="0" cy="21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66195" y="1772269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1</a:t>
            </a:r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738461" y="4821954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1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554"/>
          <a:stretch/>
        </p:blipFill>
        <p:spPr>
          <a:xfrm>
            <a:off x="8833354" y="0"/>
            <a:ext cx="3279531" cy="2888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418"/>
          <a:stretch/>
        </p:blipFill>
        <p:spPr>
          <a:xfrm>
            <a:off x="8848894" y="3050931"/>
            <a:ext cx="3275699" cy="30685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7716" y="1143023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1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9387226" y="224293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2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17623" y="1441201"/>
            <a:ext cx="2039815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253" y="0"/>
            <a:ext cx="3774388" cy="27783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253" y="3126851"/>
            <a:ext cx="4076400" cy="2992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975" y="96715"/>
            <a:ext cx="43521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data</a:t>
            </a:r>
          </a:p>
          <a:p>
            <a:r>
              <a:rPr lang="en-US" dirty="0" smtClean="0"/>
              <a:t>Incompressible elastic wave equation</a:t>
            </a:r>
          </a:p>
          <a:p>
            <a:r>
              <a:rPr lang="en-US" dirty="0" smtClean="0"/>
              <a:t>1 source @ (0.015,0.024)</a:t>
            </a:r>
          </a:p>
          <a:p>
            <a:r>
              <a:rPr lang="en-US" dirty="0" smtClean="0"/>
              <a:t>Receivers: 44 RCV@0.005.</a:t>
            </a:r>
          </a:p>
          <a:p>
            <a:r>
              <a:rPr lang="en-US" dirty="0" smtClean="0"/>
              <a:t>51 </a:t>
            </a:r>
            <a:r>
              <a:rPr lang="en-US" dirty="0" err="1" smtClean="0"/>
              <a:t>freq</a:t>
            </a:r>
            <a:r>
              <a:rPr lang="en-US" dirty="0" smtClean="0"/>
              <a:t> @ (w=100-600@10 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Initial_guess</a:t>
            </a:r>
            <a:r>
              <a:rPr lang="en-US" dirty="0" smtClean="0"/>
              <a:t> inclusion=50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smtClean="0"/>
              <a:t>Diameter=0.014=14 mm</a:t>
            </a:r>
          </a:p>
          <a:p>
            <a:r>
              <a:rPr lang="en-US" dirty="0" smtClean="0"/>
              <a:t>Domain= 0.03x0.03= 30 mmx30 mm</a:t>
            </a:r>
          </a:p>
          <a:p>
            <a:r>
              <a:rPr lang="en-US" dirty="0" smtClean="0"/>
              <a:t>Mesh =60x60</a:t>
            </a:r>
          </a:p>
          <a:p>
            <a:endParaRPr lang="en-US" dirty="0" smtClean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106022" y="440813"/>
            <a:ext cx="9860" cy="2040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0133103" y="974598"/>
            <a:ext cx="0" cy="14859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4974" y="3573743"/>
            <a:ext cx="43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Cross-correlation function is used</a:t>
            </a:r>
          </a:p>
        </p:txBody>
      </p:sp>
    </p:spTree>
    <p:extLst>
      <p:ext uri="{BB962C8B-B14F-4D97-AF65-F5344CB8AC3E}">
        <p14:creationId xmlns:p14="http://schemas.microsoft.com/office/powerpoint/2010/main" val="63756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181"/>
          <a:stretch/>
        </p:blipFill>
        <p:spPr>
          <a:xfrm>
            <a:off x="8408677" y="0"/>
            <a:ext cx="3783323" cy="35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8586" y="1326080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1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061911" y="380973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2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123" y="150056"/>
            <a:ext cx="3869146" cy="28481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20879" y="2296164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1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23" y="3389925"/>
            <a:ext cx="3873116" cy="28433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10057" y="5026242"/>
            <a:ext cx="1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Section 2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54975" y="96715"/>
            <a:ext cx="43521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data</a:t>
            </a:r>
          </a:p>
          <a:p>
            <a:r>
              <a:rPr lang="en-US" dirty="0" smtClean="0"/>
              <a:t>Incompressible elastic wave equation</a:t>
            </a:r>
          </a:p>
          <a:p>
            <a:r>
              <a:rPr lang="en-US" dirty="0" smtClean="0"/>
              <a:t>1 source @ (0.015,0.024)</a:t>
            </a:r>
          </a:p>
          <a:p>
            <a:r>
              <a:rPr lang="en-US" dirty="0" smtClean="0"/>
              <a:t>Receivers: 44 RCV@0.005.</a:t>
            </a:r>
          </a:p>
          <a:p>
            <a:r>
              <a:rPr lang="en-US" dirty="0" smtClean="0"/>
              <a:t>11 </a:t>
            </a:r>
            <a:r>
              <a:rPr lang="en-US" dirty="0" err="1" smtClean="0"/>
              <a:t>freq</a:t>
            </a:r>
            <a:r>
              <a:rPr lang="en-US" dirty="0" smtClean="0"/>
              <a:t> @ (w=100-600@50 HZ)</a:t>
            </a:r>
          </a:p>
          <a:p>
            <a:r>
              <a:rPr lang="en-US" dirty="0" err="1" smtClean="0"/>
              <a:t>E_matrix</a:t>
            </a:r>
            <a:r>
              <a:rPr lang="en-US" dirty="0" smtClean="0"/>
              <a:t>=25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E_inclusion</a:t>
            </a:r>
            <a:r>
              <a:rPr lang="en-US" dirty="0" smtClean="0"/>
              <a:t>=80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err="1" smtClean="0"/>
              <a:t>Initial_guess</a:t>
            </a:r>
            <a:r>
              <a:rPr lang="en-US" dirty="0" smtClean="0"/>
              <a:t> inclusion=50 </a:t>
            </a:r>
            <a:r>
              <a:rPr lang="en-US" dirty="0" err="1" smtClean="0"/>
              <a:t>kpa</a:t>
            </a:r>
            <a:endParaRPr lang="en-US" dirty="0" smtClean="0"/>
          </a:p>
          <a:p>
            <a:r>
              <a:rPr lang="en-US" dirty="0" smtClean="0"/>
              <a:t>Diameter=0.014=14 mm</a:t>
            </a:r>
          </a:p>
          <a:p>
            <a:r>
              <a:rPr lang="en-US" dirty="0" smtClean="0"/>
              <a:t>Domain= 0.03x0.03= 30 mmx30 mm</a:t>
            </a:r>
          </a:p>
          <a:p>
            <a:r>
              <a:rPr lang="en-US" dirty="0" smtClean="0"/>
              <a:t>Mesh =60x60</a:t>
            </a:r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64272" y="3533333"/>
            <a:ext cx="435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Cross-correlation function is used</a:t>
            </a:r>
          </a:p>
        </p:txBody>
      </p:sp>
    </p:spTree>
    <p:extLst>
      <p:ext uri="{BB962C8B-B14F-4D97-AF65-F5344CB8AC3E}">
        <p14:creationId xmlns:p14="http://schemas.microsoft.com/office/powerpoint/2010/main" val="130716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205" y="1743815"/>
            <a:ext cx="6517966" cy="2627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80" y="4371018"/>
            <a:ext cx="6395991" cy="2395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721" y="706170"/>
            <a:ext cx="174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W=100 cycle, </a:t>
            </a:r>
          </a:p>
          <a:p>
            <a:r>
              <a:rPr lang="en-US" dirty="0" smtClean="0"/>
              <a:t>Rho=1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64" y="1743815"/>
            <a:ext cx="5598054" cy="2632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64" y="4278953"/>
            <a:ext cx="5598053" cy="2496233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 rot="5122870">
            <a:off x="8392483" y="-247526"/>
            <a:ext cx="1123129" cy="5105811"/>
          </a:xfrm>
          <a:prstGeom prst="arc">
            <a:avLst>
              <a:gd name="adj1" fmla="val 16276109"/>
              <a:gd name="adj2" fmla="val 3590702"/>
            </a:avLst>
          </a:prstGeom>
          <a:ln w="76200">
            <a:solidFill>
              <a:srgbClr val="92D05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34" y="718246"/>
            <a:ext cx="5571576" cy="2248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968" y="606582"/>
            <a:ext cx="5397450" cy="2472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10" y="3554508"/>
            <a:ext cx="6517966" cy="2627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0871" y="3554508"/>
            <a:ext cx="6342421" cy="262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890" y="0"/>
            <a:ext cx="6700485" cy="3457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614" y="3362762"/>
            <a:ext cx="6776686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2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226449</TotalTime>
  <Words>2850</Words>
  <Application>Microsoft Office PowerPoint</Application>
  <PresentationFormat>Widescreen</PresentationFormat>
  <Paragraphs>428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 Carolina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Elmeliegy</dc:creator>
  <cp:lastModifiedBy>Abdelrahman Elmeliegy</cp:lastModifiedBy>
  <cp:revision>195</cp:revision>
  <dcterms:created xsi:type="dcterms:W3CDTF">2022-01-25T17:27:29Z</dcterms:created>
  <dcterms:modified xsi:type="dcterms:W3CDTF">2022-12-11T01:22:46Z</dcterms:modified>
</cp:coreProperties>
</file>